
<file path=[Content_Types].xml><?xml version="1.0" encoding="utf-8"?>
<Types xmlns="http://schemas.openxmlformats.org/package/2006/content-types">
  <Default Extension="xml" ContentType="application/xml"/>
  <Default Extension="wmf" ContentType="image/x-wmf"/>
  <Default Extension="wmv" ContentType="video/unknown"/>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embeddings/oleObject2.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embeddings/oleObject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handoutMasterIdLst>
    <p:handoutMasterId r:id="rId65"/>
  </p:handoutMasterIdLst>
  <p:sldIdLst>
    <p:sldId id="261" r:id="rId2"/>
    <p:sldId id="627" r:id="rId3"/>
    <p:sldId id="601" r:id="rId4"/>
    <p:sldId id="602" r:id="rId5"/>
    <p:sldId id="582" r:id="rId6"/>
    <p:sldId id="583" r:id="rId7"/>
    <p:sldId id="628" r:id="rId8"/>
    <p:sldId id="587" r:id="rId9"/>
    <p:sldId id="460" r:id="rId10"/>
    <p:sldId id="461" r:id="rId11"/>
    <p:sldId id="462" r:id="rId12"/>
    <p:sldId id="545" r:id="rId13"/>
    <p:sldId id="546" r:id="rId14"/>
    <p:sldId id="573" r:id="rId15"/>
    <p:sldId id="574" r:id="rId16"/>
    <p:sldId id="575" r:id="rId17"/>
    <p:sldId id="543" r:id="rId18"/>
    <p:sldId id="629" r:id="rId19"/>
    <p:sldId id="540" r:id="rId20"/>
    <p:sldId id="541" r:id="rId21"/>
    <p:sldId id="544" r:id="rId22"/>
    <p:sldId id="588" r:id="rId23"/>
    <p:sldId id="624" r:id="rId24"/>
    <p:sldId id="577" r:id="rId25"/>
    <p:sldId id="578" r:id="rId26"/>
    <p:sldId id="579" r:id="rId27"/>
    <p:sldId id="617" r:id="rId28"/>
    <p:sldId id="580" r:id="rId29"/>
    <p:sldId id="630" r:id="rId30"/>
    <p:sldId id="471" r:id="rId31"/>
    <p:sldId id="589" r:id="rId32"/>
    <p:sldId id="590" r:id="rId33"/>
    <p:sldId id="516" r:id="rId34"/>
    <p:sldId id="517" r:id="rId35"/>
    <p:sldId id="518" r:id="rId36"/>
    <p:sldId id="519" r:id="rId37"/>
    <p:sldId id="520" r:id="rId38"/>
    <p:sldId id="521" r:id="rId39"/>
    <p:sldId id="522" r:id="rId40"/>
    <p:sldId id="524" r:id="rId41"/>
    <p:sldId id="525" r:id="rId42"/>
    <p:sldId id="526" r:id="rId43"/>
    <p:sldId id="527" r:id="rId44"/>
    <p:sldId id="528" r:id="rId45"/>
    <p:sldId id="529" r:id="rId46"/>
    <p:sldId id="530" r:id="rId47"/>
    <p:sldId id="618" r:id="rId48"/>
    <p:sldId id="592" r:id="rId49"/>
    <p:sldId id="625" r:id="rId50"/>
    <p:sldId id="594" r:id="rId51"/>
    <p:sldId id="631" r:id="rId52"/>
    <p:sldId id="596" r:id="rId53"/>
    <p:sldId id="619" r:id="rId54"/>
    <p:sldId id="620" r:id="rId55"/>
    <p:sldId id="622" r:id="rId56"/>
    <p:sldId id="623" r:id="rId57"/>
    <p:sldId id="632" r:id="rId58"/>
    <p:sldId id="593" r:id="rId59"/>
    <p:sldId id="603" r:id="rId60"/>
    <p:sldId id="532" r:id="rId61"/>
    <p:sldId id="391" r:id="rId62"/>
    <p:sldId id="398" r:id="rId63"/>
  </p:sldIdLst>
  <p:sldSz cx="9144000" cy="6858000" type="screen4x3"/>
  <p:notesSz cx="6778625" cy="9478963"/>
  <p:defaultTextStyle>
    <a:defPPr>
      <a:defRPr lang="pt-B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C0C0C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55" autoAdjust="0"/>
  </p:normalViewPr>
  <p:slideViewPr>
    <p:cSldViewPr>
      <p:cViewPr>
        <p:scale>
          <a:sx n="80" d="100"/>
          <a:sy n="80" d="100"/>
        </p:scale>
        <p:origin x="-1920"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68"/>
    </p:cViewPr>
  </p:sorterViewPr>
  <p:notesViewPr>
    <p:cSldViewPr>
      <p:cViewPr varScale="1">
        <p:scale>
          <a:sx n="80" d="100"/>
          <a:sy n="80" d="100"/>
        </p:scale>
        <p:origin x="-2130" y="-96"/>
      </p:cViewPr>
      <p:guideLst>
        <p:guide orient="horz" pos="2985"/>
        <p:guide pos="21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36875" cy="474663"/>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pt-BR"/>
          </a:p>
        </p:txBody>
      </p:sp>
      <p:sp>
        <p:nvSpPr>
          <p:cNvPr id="3" name="Espaço Reservado para Data 2"/>
          <p:cNvSpPr>
            <a:spLocks noGrp="1"/>
          </p:cNvSpPr>
          <p:nvPr>
            <p:ph type="dt" sz="quarter" idx="1"/>
          </p:nvPr>
        </p:nvSpPr>
        <p:spPr>
          <a:xfrm>
            <a:off x="3840163" y="0"/>
            <a:ext cx="2936875" cy="47466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CEBA302-F70B-4FF5-BF57-ED34FF953A31}" type="datetime1">
              <a:rPr lang="pt-BR"/>
              <a:pPr/>
              <a:t>01/08/15</a:t>
            </a:fld>
            <a:endParaRPr lang="pt-BR"/>
          </a:p>
        </p:txBody>
      </p:sp>
      <p:sp>
        <p:nvSpPr>
          <p:cNvPr id="4" name="Espaço Reservado para Rodapé 3"/>
          <p:cNvSpPr>
            <a:spLocks noGrp="1"/>
          </p:cNvSpPr>
          <p:nvPr>
            <p:ph type="ftr" sz="quarter" idx="2"/>
          </p:nvPr>
        </p:nvSpPr>
        <p:spPr>
          <a:xfrm>
            <a:off x="0" y="9002713"/>
            <a:ext cx="2936875" cy="474662"/>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pt-BR"/>
          </a:p>
        </p:txBody>
      </p:sp>
      <p:sp>
        <p:nvSpPr>
          <p:cNvPr id="5" name="Espaço Reservado para Número de Slide 4"/>
          <p:cNvSpPr>
            <a:spLocks noGrp="1"/>
          </p:cNvSpPr>
          <p:nvPr>
            <p:ph type="sldNum" sz="quarter" idx="3"/>
          </p:nvPr>
        </p:nvSpPr>
        <p:spPr>
          <a:xfrm>
            <a:off x="3840163" y="9002713"/>
            <a:ext cx="2936875" cy="47466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985D604-71AD-4FF8-8648-1FCED8F9FC84}" type="slidenum">
              <a:rPr lang="pt-BR"/>
              <a:pPr/>
              <a:t>‹#›</a:t>
            </a:fld>
            <a:endParaRPr lang="pt-BR"/>
          </a:p>
        </p:txBody>
      </p:sp>
    </p:spTree>
    <p:extLst>
      <p:ext uri="{BB962C8B-B14F-4D97-AF65-F5344CB8AC3E}">
        <p14:creationId xmlns:p14="http://schemas.microsoft.com/office/powerpoint/2010/main" val="2537839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3687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pt-BR"/>
          </a:p>
        </p:txBody>
      </p:sp>
      <p:sp>
        <p:nvSpPr>
          <p:cNvPr id="10243" name="Rectangle 3"/>
          <p:cNvSpPr>
            <a:spLocks noGrp="1" noChangeArrowheads="1"/>
          </p:cNvSpPr>
          <p:nvPr>
            <p:ph type="dt" idx="1"/>
          </p:nvPr>
        </p:nvSpPr>
        <p:spPr bwMode="auto">
          <a:xfrm>
            <a:off x="3840163" y="0"/>
            <a:ext cx="293687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pt-BR"/>
          </a:p>
        </p:txBody>
      </p:sp>
      <p:sp>
        <p:nvSpPr>
          <p:cNvPr id="16388" name="Rectangle 4"/>
          <p:cNvSpPr>
            <a:spLocks noGrp="1" noRot="1" noChangeAspect="1" noChangeArrowheads="1" noTextEdit="1"/>
          </p:cNvSpPr>
          <p:nvPr>
            <p:ph type="sldImg" idx="2"/>
          </p:nvPr>
        </p:nvSpPr>
        <p:spPr bwMode="auto">
          <a:xfrm>
            <a:off x="1020763" y="711200"/>
            <a:ext cx="4738687" cy="355441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77863" y="4502150"/>
            <a:ext cx="5422900" cy="426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46" name="Rectangle 6"/>
          <p:cNvSpPr>
            <a:spLocks noGrp="1" noChangeArrowheads="1"/>
          </p:cNvSpPr>
          <p:nvPr>
            <p:ph type="ftr" sz="quarter" idx="4"/>
          </p:nvPr>
        </p:nvSpPr>
        <p:spPr bwMode="auto">
          <a:xfrm>
            <a:off x="0" y="9002713"/>
            <a:ext cx="2936875" cy="4746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pt-BR"/>
          </a:p>
        </p:txBody>
      </p:sp>
      <p:sp>
        <p:nvSpPr>
          <p:cNvPr id="10247" name="Rectangle 7"/>
          <p:cNvSpPr>
            <a:spLocks noGrp="1" noChangeArrowheads="1"/>
          </p:cNvSpPr>
          <p:nvPr>
            <p:ph type="sldNum" sz="quarter" idx="5"/>
          </p:nvPr>
        </p:nvSpPr>
        <p:spPr bwMode="auto">
          <a:xfrm>
            <a:off x="3840163" y="9002713"/>
            <a:ext cx="2936875" cy="4746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7CF81D4-0780-4524-9A5B-657D31320BFF}" type="slidenum">
              <a:rPr lang="pt-BR"/>
              <a:pPr/>
              <a:t>‹#›</a:t>
            </a:fld>
            <a:endParaRPr lang="pt-BR"/>
          </a:p>
        </p:txBody>
      </p:sp>
    </p:spTree>
    <p:extLst>
      <p:ext uri="{BB962C8B-B14F-4D97-AF65-F5344CB8AC3E}">
        <p14:creationId xmlns:p14="http://schemas.microsoft.com/office/powerpoint/2010/main" val="20221936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1" Type="http://schemas.openxmlformats.org/officeDocument/2006/relationships/hyperlink" Target="http://pt.wikipedia.org/wiki/Tecnologia_da_informa%C3%A7%C3%A3o" TargetMode="External"/><Relationship Id="rId12" Type="http://schemas.openxmlformats.org/officeDocument/2006/relationships/hyperlink" Target="http://pt.wikipedia.org/wiki/OGC" TargetMode="External"/><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pt.wikipedia.org/wiki/Metodologia" TargetMode="External"/><Relationship Id="rId4" Type="http://schemas.openxmlformats.org/officeDocument/2006/relationships/hyperlink" Target="http://pt.wikipedia.org/wiki/Robert_Kaplan" TargetMode="External"/><Relationship Id="rId5" Type="http://schemas.openxmlformats.org/officeDocument/2006/relationships/hyperlink" Target="http://pt.wikipedia.org/wiki/L%C3%ADngua_inglesa" TargetMode="External"/><Relationship Id="rId6" Type="http://schemas.openxmlformats.org/officeDocument/2006/relationships/hyperlink" Target="http://pt.wikipedia.org/w/index.php?title=Regulamenta%C3%A7%C3%A3o&amp;action=edit&amp;redlink=1" TargetMode="External"/><Relationship Id="rId7" Type="http://schemas.openxmlformats.org/officeDocument/2006/relationships/hyperlink" Target="http://pt.wikipedia.org/wiki/EUA" TargetMode="External"/><Relationship Id="rId8" Type="http://schemas.openxmlformats.org/officeDocument/2006/relationships/hyperlink" Target="http://pt.wikipedia.org/wiki/1985" TargetMode="External"/><Relationship Id="rId9" Type="http://schemas.openxmlformats.org/officeDocument/2006/relationships/hyperlink" Target="http://pt.wikipedia.org/wiki/Demonstra%C3%A7%C3%B5es_cont%C3%A1beis" TargetMode="External"/><Relationship Id="rId10" Type="http://schemas.openxmlformats.org/officeDocument/2006/relationships/hyperlink" Target="http://pt.wikipedia.org/wiki/Boas_pr%C3%A1tica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Esta</a:t>
            </a:r>
            <a:r>
              <a:rPr lang="pt-BR" baseline="0" dirty="0" smtClean="0"/>
              <a:t> claro que o problema era o nível de análise. Como Albert Einstein.......</a:t>
            </a:r>
          </a:p>
          <a:p>
            <a:r>
              <a:rPr lang="pt-BR" baseline="0" dirty="0" smtClean="0"/>
              <a:t>Os problemas com os esforços para compreender a arquitetura de TI é que o nível da análise estava totalmente equivocado. O enfoque precisa ser mais em cima </a:t>
            </a:r>
            <a:r>
              <a:rPr lang="en-US" baseline="0" dirty="0" smtClean="0"/>
              <a:t>–</a:t>
            </a:r>
            <a:r>
              <a:rPr lang="pt-BR" baseline="0" dirty="0" smtClean="0"/>
              <a:t> na arquitetura empresarial</a:t>
            </a:r>
          </a:p>
          <a:p>
            <a:endParaRPr lang="pt-BR" baseline="0" dirty="0" smtClean="0"/>
          </a:p>
          <a:p>
            <a:r>
              <a:rPr lang="pt-BR" baseline="0" dirty="0" smtClean="0"/>
              <a:t>1) Infelizmente, o termo arquitetura adquiriu uma conotação negativa em algumas empresas. Muitas questionaram o valor de suas iniciativas arquitetônicas, isoladas da realidade dos negócios.</a:t>
            </a:r>
          </a:p>
          <a:p>
            <a:r>
              <a:rPr lang="pt-BR" dirty="0" smtClean="0"/>
              <a:t>2) A chave para uma arquitetura</a:t>
            </a:r>
            <a:r>
              <a:rPr lang="pt-BR" baseline="0" dirty="0" smtClean="0"/>
              <a:t> empresarial eficaz está em identificar os </a:t>
            </a:r>
            <a:r>
              <a:rPr lang="pt-BR" baseline="0" dirty="0" err="1" smtClean="0"/>
              <a:t>processos,dados</a:t>
            </a:r>
            <a:r>
              <a:rPr lang="pt-BR" baseline="0" dirty="0" smtClean="0"/>
              <a:t>, tecnologias e interfaces com o cliente, que convertem o modelo operacional de uma visão em uma realidade.</a:t>
            </a:r>
          </a:p>
          <a:p>
            <a:r>
              <a:rPr lang="pt-BR" baseline="0" dirty="0" smtClean="0"/>
              <a:t>3) Em muitas empresas a arquitetura empresarial designa uma planta detalhada de sistemas, dados e tecnologia. A esta altura ficou claro que a arquitetura empresarial é antes uma visão de negócios. Ela começa no topo </a:t>
            </a:r>
            <a:r>
              <a:rPr lang="en-US" baseline="0" dirty="0" smtClean="0"/>
              <a:t>–</a:t>
            </a:r>
            <a:r>
              <a:rPr lang="pt-BR" baseline="0" dirty="0" smtClean="0"/>
              <a:t> como uma declaração de como a empresa funciona.</a:t>
            </a:r>
            <a:endParaRPr lang="pt-BR"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1</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0F4564-0FBB-FF4D-B348-83FF5219C4DB}" type="slidenum">
              <a:rPr lang="en-US"/>
              <a:pPr/>
              <a:t>16</a:t>
            </a:fld>
            <a:endParaRPr lang="en-US"/>
          </a:p>
        </p:txBody>
      </p:sp>
      <p:sp>
        <p:nvSpPr>
          <p:cNvPr id="1782786"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1782787"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Arial" charset="0"/>
                <a:ea typeface="ＭＳ Ｐゴシック" charset="-128"/>
                <a:cs typeface="+mn-cs"/>
              </a:rPr>
              <a:t>Em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telecomunicações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infraestrutura</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tecnologia</a:t>
            </a:r>
            <a:r>
              <a:rPr lang="en-US" sz="1200" kern="1200" dirty="0" smtClean="0">
                <a:solidFill>
                  <a:schemeClr val="tx1"/>
                </a:solidFill>
                <a:latin typeface="Arial" charset="0"/>
                <a:ea typeface="ＭＳ Ｐゴシック" charset="-128"/>
                <a:cs typeface="+mn-cs"/>
              </a:rPr>
              <a:t> da </a:t>
            </a:r>
            <a:r>
              <a:rPr lang="en-US" sz="1200" kern="1200" dirty="0" err="1" smtClean="0">
                <a:solidFill>
                  <a:schemeClr val="tx1"/>
                </a:solidFill>
                <a:latin typeface="Arial" charset="0"/>
                <a:ea typeface="ＭＳ Ｐゴシック" charset="-128"/>
                <a:cs typeface="+mn-cs"/>
              </a:rPr>
              <a:t>informação</a:t>
            </a:r>
            <a:r>
              <a:rPr lang="en-US" sz="1200" kern="1200" dirty="0" smtClean="0">
                <a:solidFill>
                  <a:schemeClr val="tx1"/>
                </a:solidFill>
                <a:latin typeface="Arial" charset="0"/>
                <a:ea typeface="ＭＳ Ｐゴシック" charset="-128"/>
                <a:cs typeface="+mn-cs"/>
              </a:rPr>
              <a:t> e </a:t>
            </a:r>
            <a:r>
              <a:rPr lang="en-US" sz="1200" kern="1200" dirty="0" err="1" smtClean="0">
                <a:solidFill>
                  <a:schemeClr val="tx1"/>
                </a:solidFill>
                <a:latin typeface="Arial" charset="0"/>
                <a:ea typeface="ＭＳ Ｐゴシック" charset="-128"/>
                <a:cs typeface="+mn-cs"/>
              </a:rPr>
              <a:t>na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engenharia</a:t>
            </a:r>
            <a:r>
              <a:rPr lang="en-US" sz="1200" kern="1200" dirty="0" smtClean="0">
                <a:solidFill>
                  <a:schemeClr val="tx1"/>
                </a:solidFill>
                <a:latin typeface="Arial" charset="0"/>
                <a:ea typeface="ＭＳ Ｐゴシック" charset="-128"/>
                <a:cs typeface="+mn-cs"/>
              </a:rPr>
              <a:t> de software, </a:t>
            </a:r>
            <a:r>
              <a:rPr lang="en-US" sz="1200" b="1" kern="1200" dirty="0" err="1" smtClean="0">
                <a:solidFill>
                  <a:schemeClr val="tx1"/>
                </a:solidFill>
                <a:latin typeface="Arial" charset="0"/>
                <a:ea typeface="ＭＳ Ｐゴシック" charset="-128"/>
                <a:cs typeface="+mn-cs"/>
              </a:rPr>
              <a:t>escalabilidade</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é</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uma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característica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desejável</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em</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todo</a:t>
            </a:r>
            <a:r>
              <a:rPr lang="en-US" sz="1200" b="0" kern="1200" dirty="0" smtClean="0">
                <a:solidFill>
                  <a:schemeClr val="tx1"/>
                </a:solidFill>
                <a:latin typeface="Arial" charset="0"/>
                <a:ea typeface="ＭＳ Ｐゴシック" charset="-128"/>
                <a:cs typeface="+mn-cs"/>
              </a:rPr>
              <a:t> o </a:t>
            </a:r>
            <a:r>
              <a:rPr lang="en-US" sz="1200" b="0" kern="1200" dirty="0" err="1" smtClean="0">
                <a:solidFill>
                  <a:schemeClr val="tx1"/>
                </a:solidFill>
                <a:latin typeface="Arial" charset="0"/>
                <a:ea typeface="ＭＳ Ｐゴシック" charset="-128"/>
                <a:cs typeface="+mn-cs"/>
              </a:rPr>
              <a:t>sistema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em</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uma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rede</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ou</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em</a:t>
            </a:r>
            <a:r>
              <a:rPr lang="en-US" sz="1200" b="0" kern="1200" dirty="0" smtClean="0">
                <a:solidFill>
                  <a:schemeClr val="tx1"/>
                </a:solidFill>
                <a:latin typeface="Arial" charset="0"/>
                <a:ea typeface="ＭＳ Ｐゴシック" charset="-128"/>
                <a:cs typeface="+mn-cs"/>
              </a:rPr>
              <a:t> um </a:t>
            </a:r>
            <a:r>
              <a:rPr lang="en-US" sz="1200" b="0" kern="1200" dirty="0" err="1" smtClean="0">
                <a:solidFill>
                  <a:schemeClr val="tx1"/>
                </a:solidFill>
                <a:latin typeface="Arial" charset="0"/>
                <a:ea typeface="ＭＳ Ｐゴシック" charset="-128"/>
                <a:cs typeface="+mn-cs"/>
              </a:rPr>
              <a:t>processo</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que</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indica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sua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capacidade</a:t>
            </a:r>
            <a:r>
              <a:rPr lang="en-US" sz="1200" b="0" kern="1200" dirty="0" smtClean="0">
                <a:solidFill>
                  <a:schemeClr val="tx1"/>
                </a:solidFill>
                <a:latin typeface="Arial" charset="0"/>
                <a:ea typeface="ＭＳ Ｐゴシック" charset="-128"/>
                <a:cs typeface="+mn-cs"/>
              </a:rPr>
              <a:t> de </a:t>
            </a:r>
            <a:r>
              <a:rPr lang="en-US" sz="1200" b="0" kern="1200" dirty="0" err="1" smtClean="0">
                <a:solidFill>
                  <a:schemeClr val="tx1"/>
                </a:solidFill>
                <a:latin typeface="Arial" charset="0"/>
                <a:ea typeface="ＭＳ Ｐゴシック" charset="-128"/>
                <a:cs typeface="+mn-cs"/>
              </a:rPr>
              <a:t>manipular</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uma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porção</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crescente</a:t>
            </a:r>
            <a:r>
              <a:rPr lang="en-US" sz="1200" b="0" kern="1200" dirty="0" smtClean="0">
                <a:solidFill>
                  <a:schemeClr val="tx1"/>
                </a:solidFill>
                <a:latin typeface="Arial" charset="0"/>
                <a:ea typeface="ＭＳ Ｐゴシック" charset="-128"/>
                <a:cs typeface="+mn-cs"/>
              </a:rPr>
              <a:t> de </a:t>
            </a:r>
            <a:r>
              <a:rPr lang="en-US" sz="1200" b="0" kern="1200" dirty="0" err="1" smtClean="0">
                <a:solidFill>
                  <a:schemeClr val="tx1"/>
                </a:solidFill>
                <a:latin typeface="Arial" charset="0"/>
                <a:ea typeface="ＭＳ Ｐゴシック" charset="-128"/>
                <a:cs typeface="+mn-cs"/>
              </a:rPr>
              <a:t>trabalho</a:t>
            </a:r>
            <a:r>
              <a:rPr lang="en-US" sz="1200" b="0" kern="1200" dirty="0" smtClean="0">
                <a:solidFill>
                  <a:schemeClr val="tx1"/>
                </a:solidFill>
                <a:latin typeface="Arial" charset="0"/>
                <a:ea typeface="ＭＳ Ｐゴシック" charset="-128"/>
                <a:cs typeface="+mn-cs"/>
              </a:rPr>
              <a:t> de forma </a:t>
            </a:r>
            <a:r>
              <a:rPr lang="en-US" sz="1200" b="0" kern="1200" dirty="0" err="1" smtClean="0">
                <a:solidFill>
                  <a:schemeClr val="tx1"/>
                </a:solidFill>
                <a:latin typeface="Arial" charset="0"/>
                <a:ea typeface="ＭＳ Ｐゴシック" charset="-128"/>
                <a:cs typeface="+mn-cs"/>
              </a:rPr>
              <a:t>uniforme</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ou</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estar</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preparado</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para</a:t>
            </a:r>
            <a:r>
              <a:rPr lang="en-US" sz="1200" b="0" kern="1200" dirty="0" smtClean="0">
                <a:solidFill>
                  <a:schemeClr val="tx1"/>
                </a:solidFill>
                <a:latin typeface="Arial" charset="0"/>
                <a:ea typeface="ＭＳ Ｐゴシック" charset="-128"/>
                <a:cs typeface="+mn-cs"/>
              </a:rPr>
              <a:t> </a:t>
            </a:r>
            <a:r>
              <a:rPr lang="en-US" sz="1200" b="0" kern="1200" dirty="0" err="1" smtClean="0">
                <a:solidFill>
                  <a:schemeClr val="tx1"/>
                </a:solidFill>
                <a:latin typeface="Arial" charset="0"/>
                <a:ea typeface="ＭＳ Ｐゴシック" charset="-128"/>
                <a:cs typeface="+mn-cs"/>
              </a:rPr>
              <a:t>crescer</a:t>
            </a:r>
            <a:r>
              <a:rPr lang="en-US" sz="1200" b="0" kern="1200" dirty="0" smtClean="0">
                <a:solidFill>
                  <a:schemeClr val="tx1"/>
                </a:solidFill>
                <a:latin typeface="Arial" charset="0"/>
                <a:ea typeface="ＭＳ Ｐゴシック" charset="-128"/>
                <a:cs typeface="+mn-cs"/>
              </a:rPr>
              <a:t>.</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19</a:t>
            </a:fld>
            <a:endParaRPr lang="pt-BR"/>
          </a:p>
        </p:txBody>
      </p:sp>
    </p:spTree>
    <p:extLst>
      <p:ext uri="{BB962C8B-B14F-4D97-AF65-F5344CB8AC3E}">
        <p14:creationId xmlns:p14="http://schemas.microsoft.com/office/powerpoint/2010/main" val="100049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REPLICAÇÃO: O</a:t>
            </a:r>
            <a:r>
              <a:rPr lang="en-US" baseline="0" dirty="0" smtClean="0"/>
              <a:t> McDonalds, </a:t>
            </a:r>
            <a:r>
              <a:rPr lang="en-US" baseline="0" dirty="0" err="1" smtClean="0"/>
              <a:t>como</a:t>
            </a:r>
            <a:r>
              <a:rPr lang="en-US" baseline="0" dirty="0" smtClean="0"/>
              <a:t> </a:t>
            </a:r>
            <a:r>
              <a:rPr lang="en-US" baseline="0" dirty="0" err="1" smtClean="0"/>
              <a:t>outras</a:t>
            </a:r>
            <a:r>
              <a:rPr lang="en-US" baseline="0" dirty="0" smtClean="0"/>
              <a:t> </a:t>
            </a:r>
            <a:r>
              <a:rPr lang="en-US" baseline="0" dirty="0" err="1" smtClean="0"/>
              <a:t>operações</a:t>
            </a:r>
            <a:r>
              <a:rPr lang="en-US" baseline="0" dirty="0" smtClean="0"/>
              <a:t> de </a:t>
            </a:r>
            <a:r>
              <a:rPr lang="en-US" baseline="0" dirty="0" err="1" smtClean="0"/>
              <a:t>franquias</a:t>
            </a:r>
            <a:r>
              <a:rPr lang="en-US" baseline="0" dirty="0" smtClean="0"/>
              <a:t>, serve </a:t>
            </a:r>
            <a:r>
              <a:rPr lang="en-US" baseline="0" dirty="0" err="1" smtClean="0"/>
              <a:t>como</a:t>
            </a:r>
            <a:r>
              <a:rPr lang="en-US" baseline="0" dirty="0" smtClean="0"/>
              <a:t> um </a:t>
            </a:r>
            <a:r>
              <a:rPr lang="en-US" baseline="0" dirty="0" err="1" smtClean="0"/>
              <a:t>claro</a:t>
            </a:r>
            <a:r>
              <a:rPr lang="en-US" baseline="0" dirty="0" smtClean="0"/>
              <a:t> </a:t>
            </a:r>
            <a:r>
              <a:rPr lang="en-US" baseline="0" dirty="0" err="1" smtClean="0"/>
              <a:t>exemplo</a:t>
            </a:r>
            <a:r>
              <a:rPr lang="en-US" baseline="0" dirty="0" smtClean="0"/>
              <a:t> do </a:t>
            </a:r>
            <a:r>
              <a:rPr lang="en-US" baseline="0" dirty="0" err="1" smtClean="0"/>
              <a:t>modelo</a:t>
            </a:r>
            <a:r>
              <a:rPr lang="en-US" baseline="0" dirty="0" smtClean="0"/>
              <a:t> de REPLICAÇÃO. A </a:t>
            </a:r>
            <a:r>
              <a:rPr lang="en-US" baseline="0" dirty="0" err="1" smtClean="0"/>
              <a:t>replicação</a:t>
            </a:r>
            <a:r>
              <a:rPr lang="en-US" baseline="0" dirty="0" smtClean="0"/>
              <a:t> </a:t>
            </a:r>
            <a:r>
              <a:rPr lang="en-US" baseline="0" dirty="0" err="1" smtClean="0"/>
              <a:t>permite</a:t>
            </a:r>
            <a:r>
              <a:rPr lang="en-US" baseline="0" dirty="0" smtClean="0"/>
              <a:t> </a:t>
            </a:r>
            <a:r>
              <a:rPr lang="en-US" baseline="0" dirty="0" err="1" smtClean="0"/>
              <a:t>que</a:t>
            </a:r>
            <a:r>
              <a:rPr lang="en-US" baseline="0" dirty="0" smtClean="0"/>
              <a:t> um </a:t>
            </a:r>
            <a:r>
              <a:rPr lang="en-US" baseline="0" dirty="0" err="1" smtClean="0"/>
              <a:t>gerente</a:t>
            </a:r>
            <a:r>
              <a:rPr lang="en-US" baseline="0" dirty="0" smtClean="0"/>
              <a:t> local </a:t>
            </a:r>
            <a:r>
              <a:rPr lang="en-US" baseline="0" dirty="0" err="1" smtClean="0"/>
              <a:t>desenvolva</a:t>
            </a:r>
            <a:r>
              <a:rPr lang="en-US" baseline="0" dirty="0" smtClean="0"/>
              <a:t> o </a:t>
            </a:r>
            <a:r>
              <a:rPr lang="en-US" baseline="0" dirty="0" err="1" smtClean="0"/>
              <a:t>negócio</a:t>
            </a:r>
            <a:r>
              <a:rPr lang="en-US" baseline="0" dirty="0" smtClean="0"/>
              <a:t>.</a:t>
            </a:r>
          </a:p>
          <a:p>
            <a:r>
              <a:rPr lang="en-US" dirty="0" smtClean="0"/>
              <a:t>UNIFICAÇÃO: </a:t>
            </a:r>
          </a:p>
          <a:p>
            <a:r>
              <a:rPr lang="en-US" dirty="0" smtClean="0"/>
              <a:t>DIVERSIFICAÇÃO: A</a:t>
            </a:r>
            <a:r>
              <a:rPr lang="en-US" baseline="0" dirty="0" smtClean="0"/>
              <a:t> Johnson &amp; Johnson </a:t>
            </a:r>
            <a:r>
              <a:rPr lang="en-US" baseline="0" dirty="0" err="1" smtClean="0"/>
              <a:t>há</a:t>
            </a:r>
            <a:r>
              <a:rPr lang="en-US" baseline="0" dirty="0" smtClean="0"/>
              <a:t> </a:t>
            </a:r>
            <a:r>
              <a:rPr lang="en-US" baseline="0" dirty="0" err="1" smtClean="0"/>
              <a:t>muito</a:t>
            </a:r>
            <a:r>
              <a:rPr lang="en-US" baseline="0" dirty="0" smtClean="0"/>
              <a:t> </a:t>
            </a:r>
            <a:r>
              <a:rPr lang="en-US" baseline="0" dirty="0" err="1" smtClean="0"/>
              <a:t>vem</a:t>
            </a:r>
            <a:r>
              <a:rPr lang="en-US" baseline="0" dirty="0" smtClean="0"/>
              <a:t> </a:t>
            </a:r>
            <a:r>
              <a:rPr lang="en-US" baseline="0" dirty="0" err="1" smtClean="0"/>
              <a:t>atuando</a:t>
            </a:r>
            <a:r>
              <a:rPr lang="en-US" baseline="0" dirty="0" smtClean="0"/>
              <a:t> no </a:t>
            </a:r>
            <a:r>
              <a:rPr lang="en-US" baseline="0" dirty="0" err="1" smtClean="0"/>
              <a:t>quadrante</a:t>
            </a:r>
            <a:r>
              <a:rPr lang="en-US" baseline="0" dirty="0" smtClean="0"/>
              <a:t> da </a:t>
            </a:r>
            <a:r>
              <a:rPr lang="en-US" baseline="0" dirty="0" err="1" smtClean="0"/>
              <a:t>Diversificação</a:t>
            </a:r>
            <a:r>
              <a:rPr lang="en-US" baseline="0" dirty="0" smtClean="0"/>
              <a:t>. </a:t>
            </a:r>
            <a:r>
              <a:rPr lang="en-US" baseline="0" dirty="0" err="1" smtClean="0"/>
              <a:t>Outras</a:t>
            </a:r>
            <a:r>
              <a:rPr lang="en-US" baseline="0" dirty="0" smtClean="0"/>
              <a:t> </a:t>
            </a:r>
            <a:r>
              <a:rPr lang="en-US" baseline="0" dirty="0" err="1" smtClean="0"/>
              <a:t>empresas</a:t>
            </a:r>
            <a:r>
              <a:rPr lang="en-US" baseline="0" dirty="0" smtClean="0"/>
              <a:t> </a:t>
            </a:r>
            <a:r>
              <a:rPr lang="en-US" baseline="0" dirty="0" err="1" smtClean="0"/>
              <a:t>que</a:t>
            </a:r>
            <a:r>
              <a:rPr lang="en-US" baseline="0" dirty="0" smtClean="0"/>
              <a:t> </a:t>
            </a:r>
            <a:r>
              <a:rPr lang="en-US" baseline="0" dirty="0" err="1" smtClean="0"/>
              <a:t>utilizam</a:t>
            </a:r>
            <a:r>
              <a:rPr lang="en-US" baseline="0" dirty="0" smtClean="0"/>
              <a:t> a </a:t>
            </a:r>
            <a:r>
              <a:rPr lang="en-US" baseline="0" dirty="0" err="1" smtClean="0"/>
              <a:t>Diversificação</a:t>
            </a:r>
            <a:r>
              <a:rPr lang="en-US" baseline="0" dirty="0" smtClean="0"/>
              <a:t>: DUPONT, A </a:t>
            </a:r>
            <a:r>
              <a:rPr lang="en-US" baseline="0" dirty="0" err="1" smtClean="0"/>
              <a:t>Citicopr</a:t>
            </a:r>
            <a:r>
              <a:rPr lang="en-US" baseline="0" dirty="0" smtClean="0"/>
              <a:t> e a General Electrical, tem </a:t>
            </a:r>
            <a:r>
              <a:rPr lang="en-US" baseline="0" dirty="0" err="1" smtClean="0"/>
              <a:t>multiplos</a:t>
            </a:r>
            <a:r>
              <a:rPr lang="en-US" baseline="0" dirty="0" smtClean="0"/>
              <a:t> </a:t>
            </a:r>
            <a:r>
              <a:rPr lang="en-US" baseline="0" dirty="0" err="1" smtClean="0"/>
              <a:t>níveis</a:t>
            </a:r>
            <a:r>
              <a:rPr lang="en-US" baseline="0" dirty="0" smtClean="0"/>
              <a:t> </a:t>
            </a:r>
            <a:r>
              <a:rPr lang="en-US" baseline="0" dirty="0" err="1" smtClean="0"/>
              <a:t>organizacionais</a:t>
            </a:r>
            <a:r>
              <a:rPr lang="en-US" baseline="0" dirty="0" smtClean="0"/>
              <a:t>, </a:t>
            </a:r>
            <a:r>
              <a:rPr lang="en-US" baseline="0" dirty="0" err="1" smtClean="0"/>
              <a:t>cada</a:t>
            </a:r>
            <a:r>
              <a:rPr lang="en-US" baseline="0" dirty="0" smtClean="0"/>
              <a:t> um </a:t>
            </a:r>
            <a:r>
              <a:rPr lang="en-US" baseline="0" dirty="0" err="1" smtClean="0"/>
              <a:t>adotando</a:t>
            </a:r>
            <a:r>
              <a:rPr lang="en-US" baseline="0" dirty="0" smtClean="0"/>
              <a:t> um </a:t>
            </a:r>
            <a:r>
              <a:rPr lang="en-US" baseline="0" dirty="0" err="1" smtClean="0"/>
              <a:t>modelo</a:t>
            </a:r>
            <a:r>
              <a:rPr lang="en-US" baseline="0" dirty="0" smtClean="0"/>
              <a:t> </a:t>
            </a:r>
            <a:r>
              <a:rPr lang="en-US" baseline="0" dirty="0" err="1" smtClean="0"/>
              <a:t>operacional</a:t>
            </a:r>
            <a:r>
              <a:rPr lang="en-US" baseline="0" dirty="0" smtClean="0"/>
              <a:t> </a:t>
            </a:r>
            <a:r>
              <a:rPr lang="en-US" baseline="0" dirty="0" err="1" smtClean="0"/>
              <a:t>diferente</a:t>
            </a:r>
            <a:r>
              <a:rPr lang="en-US" baseline="0" dirty="0" smtClean="0"/>
              <a:t>, </a:t>
            </a:r>
            <a:r>
              <a:rPr lang="en-US" baseline="0" dirty="0" err="1" smtClean="0"/>
              <a:t>podendo</a:t>
            </a:r>
            <a:r>
              <a:rPr lang="en-US" baseline="0" dirty="0" smtClean="0"/>
              <a:t> </a:t>
            </a:r>
            <a:r>
              <a:rPr lang="en-US" baseline="0" dirty="0" err="1" smtClean="0"/>
              <a:t>assim</a:t>
            </a:r>
            <a:r>
              <a:rPr lang="en-US" baseline="0" dirty="0" smtClean="0"/>
              <a:t>, </a:t>
            </a:r>
            <a:r>
              <a:rPr lang="en-US" baseline="0" dirty="0" err="1" smtClean="0"/>
              <a:t>atender</a:t>
            </a:r>
            <a:r>
              <a:rPr lang="en-US" baseline="0" dirty="0" smtClean="0"/>
              <a:t> </a:t>
            </a:r>
            <a:r>
              <a:rPr lang="en-US" baseline="0" dirty="0" err="1" smtClean="0"/>
              <a:t>simultaneamente</a:t>
            </a:r>
            <a:r>
              <a:rPr lang="en-US" baseline="0" dirty="0" smtClean="0"/>
              <a:t> </a:t>
            </a:r>
            <a:r>
              <a:rPr lang="en-US" baseline="0" dirty="0" err="1" smtClean="0"/>
              <a:t>aos</a:t>
            </a:r>
            <a:r>
              <a:rPr lang="en-US" baseline="0" dirty="0" smtClean="0"/>
              <a:t> </a:t>
            </a:r>
            <a:r>
              <a:rPr lang="en-US" baseline="0" dirty="0" err="1" smtClean="0"/>
              <a:t>objetivos</a:t>
            </a:r>
            <a:r>
              <a:rPr lang="en-US" baseline="0" dirty="0" smtClean="0"/>
              <a:t> da </a:t>
            </a:r>
            <a:r>
              <a:rPr lang="en-US" baseline="0" dirty="0" err="1" smtClean="0"/>
              <a:t>empresa</a:t>
            </a:r>
            <a:r>
              <a:rPr lang="en-US" baseline="0" dirty="0" smtClean="0"/>
              <a:t> e </a:t>
            </a:r>
            <a:r>
              <a:rPr lang="en-US" baseline="0" dirty="0" err="1" smtClean="0"/>
              <a:t>aos</a:t>
            </a:r>
            <a:r>
              <a:rPr lang="en-US" baseline="0" dirty="0" smtClean="0"/>
              <a:t> </a:t>
            </a:r>
            <a:r>
              <a:rPr lang="en-US" baseline="0" dirty="0" err="1" smtClean="0"/>
              <a:t>próprios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20</a:t>
            </a:fld>
            <a:endParaRPr lang="pt-BR"/>
          </a:p>
        </p:txBody>
      </p:sp>
    </p:spTree>
    <p:extLst>
      <p:ext uri="{BB962C8B-B14F-4D97-AF65-F5344CB8AC3E}">
        <p14:creationId xmlns:p14="http://schemas.microsoft.com/office/powerpoint/2010/main" val="8454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Arial" charset="0"/>
                <a:ea typeface="ＭＳ Ｐゴシック" charset="-128"/>
                <a:cs typeface="+mn-cs"/>
              </a:rPr>
              <a:t>Crescimento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Orgânico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crescimento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físico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através</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abertura</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novas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lojas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excluindo</a:t>
            </a:r>
            <a:r>
              <a:rPr lang="en-US" sz="1200" kern="1200" dirty="0" smtClean="0">
                <a:solidFill>
                  <a:schemeClr val="tx1"/>
                </a:solidFill>
                <a:latin typeface="Arial" charset="0"/>
                <a:ea typeface="ＭＳ Ｐゴシック" charset="-128"/>
                <a:cs typeface="+mn-cs"/>
              </a:rPr>
              <a:t> as </a:t>
            </a:r>
            <a:r>
              <a:rPr lang="en-US" sz="1200" kern="1200" dirty="0" err="1" smtClean="0">
                <a:solidFill>
                  <a:schemeClr val="tx1"/>
                </a:solidFill>
                <a:latin typeface="Arial" charset="0"/>
                <a:ea typeface="ＭＳ Ｐゴシック" charset="-128"/>
                <a:cs typeface="+mn-cs"/>
              </a:rPr>
              <a:t>lojas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agregadas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função</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aquisições</a:t>
            </a:r>
            <a:r>
              <a:rPr lang="en-US" sz="1200" kern="1200" dirty="0" smtClean="0">
                <a:solidFill>
                  <a:schemeClr val="tx1"/>
                </a:solidFill>
                <a:latin typeface="Arial" charset="0"/>
                <a:ea typeface="ＭＳ Ｐゴシック" charset="-128"/>
                <a:cs typeface="+mn-cs"/>
              </a:rPr>
              <a:t>. </a:t>
            </a:r>
          </a:p>
          <a:p>
            <a:r>
              <a:rPr lang="en-US" sz="1200" kern="1200" dirty="0" err="1" smtClean="0">
                <a:solidFill>
                  <a:schemeClr val="tx1"/>
                </a:solidFill>
                <a:latin typeface="Arial" charset="0"/>
                <a:ea typeface="ＭＳ Ｐゴシック" charset="-128"/>
                <a:cs typeface="+mn-cs"/>
              </a:rPr>
              <a:t>É</a:t>
            </a:r>
            <a:r>
              <a:rPr lang="en-US" sz="1200" kern="1200" dirty="0" smtClean="0">
                <a:solidFill>
                  <a:schemeClr val="tx1"/>
                </a:solidFill>
                <a:latin typeface="Arial" charset="0"/>
                <a:ea typeface="ＭＳ Ｐゴシック" charset="-128"/>
                <a:cs typeface="+mn-cs"/>
              </a:rPr>
              <a:t> a </a:t>
            </a:r>
            <a:r>
              <a:rPr lang="en-US" sz="1200" kern="1200" dirty="0" err="1" smtClean="0">
                <a:solidFill>
                  <a:schemeClr val="tx1"/>
                </a:solidFill>
                <a:latin typeface="Arial" charset="0"/>
                <a:ea typeface="ＭＳ Ｐゴシック" charset="-128"/>
                <a:cs typeface="+mn-cs"/>
              </a:rPr>
              <a:t>expansão</a:t>
            </a:r>
            <a:r>
              <a:rPr lang="en-US" sz="1200" kern="1200" dirty="0" smtClean="0">
                <a:solidFill>
                  <a:schemeClr val="tx1"/>
                </a:solidFill>
                <a:latin typeface="Arial" charset="0"/>
                <a:ea typeface="ＭＳ Ｐゴシック" charset="-128"/>
                <a:cs typeface="+mn-cs"/>
              </a:rPr>
              <a:t> de um </a:t>
            </a:r>
            <a:r>
              <a:rPr lang="en-US" sz="1200" kern="1200" dirty="0" err="1" smtClean="0">
                <a:solidFill>
                  <a:schemeClr val="tx1"/>
                </a:solidFill>
                <a:latin typeface="Arial" charset="0"/>
                <a:ea typeface="ＭＳ Ｐゴシック" charset="-128"/>
                <a:cs typeface="+mn-cs"/>
              </a:rPr>
              <a:t>negócio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obtida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pelo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aumento</a:t>
            </a:r>
            <a:r>
              <a:rPr lang="en-US" sz="1200" kern="1200" dirty="0" smtClean="0">
                <a:solidFill>
                  <a:schemeClr val="tx1"/>
                </a:solidFill>
                <a:latin typeface="Arial" charset="0"/>
                <a:ea typeface="ＭＳ Ｐゴシック" charset="-128"/>
                <a:cs typeface="+mn-cs"/>
              </a:rPr>
              <a:t> da </a:t>
            </a:r>
            <a:r>
              <a:rPr lang="en-US" sz="1200" kern="1200" dirty="0" err="1" smtClean="0">
                <a:solidFill>
                  <a:schemeClr val="tx1"/>
                </a:solidFill>
                <a:latin typeface="Arial" charset="0"/>
                <a:ea typeface="ＭＳ Ｐゴシック" charset="-128"/>
                <a:cs typeface="+mn-cs"/>
              </a:rPr>
              <a:t>sua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produção</a:t>
            </a:r>
            <a:r>
              <a:rPr lang="en-US" sz="1200" kern="1200" dirty="0" smtClean="0">
                <a:solidFill>
                  <a:schemeClr val="tx1"/>
                </a:solidFill>
                <a:latin typeface="Arial" charset="0"/>
                <a:ea typeface="ＭＳ Ｐゴシック" charset="-128"/>
                <a:cs typeface="+mn-cs"/>
              </a:rPr>
              <a:t> e </a:t>
            </a:r>
            <a:r>
              <a:rPr lang="en-US" sz="1200" kern="1200" dirty="0" err="1" smtClean="0">
                <a:solidFill>
                  <a:schemeClr val="tx1"/>
                </a:solidFill>
                <a:latin typeface="Arial" charset="0"/>
                <a:ea typeface="ＭＳ Ｐゴシック" charset="-128"/>
                <a:cs typeface="+mn-cs"/>
              </a:rPr>
              <a:t>vendas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oposição</a:t>
            </a:r>
            <a:r>
              <a:rPr lang="en-US" sz="1200" kern="1200" dirty="0" smtClean="0">
                <a:solidFill>
                  <a:schemeClr val="tx1"/>
                </a:solidFill>
                <a:latin typeface="Arial" charset="0"/>
                <a:ea typeface="ＭＳ Ｐゴシック" charset="-128"/>
                <a:cs typeface="+mn-cs"/>
              </a:rPr>
              <a:t> a </a:t>
            </a:r>
            <a:r>
              <a:rPr lang="en-US" sz="1200" kern="1200" dirty="0" err="1" smtClean="0">
                <a:solidFill>
                  <a:schemeClr val="tx1"/>
                </a:solidFill>
                <a:latin typeface="Arial" charset="0"/>
                <a:ea typeface="ＭＳ Ｐゴシック" charset="-128"/>
                <a:cs typeface="+mn-cs"/>
              </a:rPr>
              <a:t>operações</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concentração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como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fusões</a:t>
            </a:r>
            <a:r>
              <a:rPr lang="en-US" sz="1200" kern="1200" dirty="0" smtClean="0">
                <a:solidFill>
                  <a:schemeClr val="tx1"/>
                </a:solidFill>
                <a:latin typeface="Arial" charset="0"/>
                <a:ea typeface="ＭＳ Ｐゴシック" charset="-128"/>
                <a:cs typeface="+mn-cs"/>
              </a:rPr>
              <a:t> e </a:t>
            </a:r>
            <a:r>
              <a:rPr lang="en-US" sz="1200" kern="1200" dirty="0" err="1" smtClean="0">
                <a:solidFill>
                  <a:schemeClr val="tx1"/>
                </a:solidFill>
                <a:latin typeface="Arial" charset="0"/>
                <a:ea typeface="ＭＳ Ｐゴシック" charset="-128"/>
                <a:cs typeface="+mn-cs"/>
              </a:rPr>
              <a:t>aquisições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Tipicamente</a:t>
            </a:r>
            <a:r>
              <a:rPr lang="en-US" sz="1200" kern="1200" dirty="0" smtClean="0">
                <a:solidFill>
                  <a:schemeClr val="tx1"/>
                </a:solidFill>
                <a:latin typeface="Arial" charset="0"/>
                <a:ea typeface="ＭＳ Ｐゴシック" charset="-128"/>
                <a:cs typeface="+mn-cs"/>
              </a:rPr>
              <a:t>, o </a:t>
            </a:r>
            <a:r>
              <a:rPr lang="en-US" sz="1200" kern="1200" dirty="0" err="1" smtClean="0">
                <a:solidFill>
                  <a:schemeClr val="tx1"/>
                </a:solidFill>
                <a:latin typeface="Arial" charset="0"/>
                <a:ea typeface="ＭＳ Ｐゴシック" charset="-128"/>
                <a:cs typeface="+mn-cs"/>
              </a:rPr>
              <a:t>crescimento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orgânico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também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exclui</a:t>
            </a:r>
            <a:r>
              <a:rPr lang="en-US" sz="1200" kern="1200" dirty="0" smtClean="0">
                <a:solidFill>
                  <a:schemeClr val="tx1"/>
                </a:solidFill>
                <a:latin typeface="Arial" charset="0"/>
                <a:ea typeface="ＭＳ Ｐゴシック" charset="-128"/>
                <a:cs typeface="+mn-cs"/>
              </a:rPr>
              <a:t> o </a:t>
            </a:r>
            <a:r>
              <a:rPr lang="en-US" sz="1200" kern="1200" dirty="0" err="1" smtClean="0">
                <a:solidFill>
                  <a:schemeClr val="tx1"/>
                </a:solidFill>
                <a:latin typeface="Arial" charset="0"/>
                <a:ea typeface="ＭＳ Ｐゴシック" charset="-128"/>
                <a:cs typeface="+mn-cs"/>
              </a:rPr>
              <a:t>impato</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alterações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cambiais</a:t>
            </a:r>
            <a:r>
              <a:rPr lang="en-US" sz="1200" kern="1200" dirty="0" smtClean="0">
                <a:solidFill>
                  <a:schemeClr val="tx1"/>
                </a:solidFill>
                <a:latin typeface="Arial" charset="0"/>
                <a:ea typeface="ＭＳ Ｐゴシック" charset="-128"/>
                <a:cs typeface="+mn-cs"/>
              </a:rPr>
              <a:t>.</a:t>
            </a:r>
          </a:p>
          <a:p>
            <a:r>
              <a:rPr lang="en-US" sz="1200" dirty="0" err="1" smtClean="0"/>
              <a:t>Cada</a:t>
            </a:r>
            <a:r>
              <a:rPr lang="en-US" sz="1200" dirty="0" smtClean="0"/>
              <a:t> </a:t>
            </a:r>
            <a:r>
              <a:rPr lang="en-US" sz="1200" dirty="0" err="1" smtClean="0"/>
              <a:t>modelo</a:t>
            </a:r>
            <a:r>
              <a:rPr lang="en-US" sz="1200" dirty="0" smtClean="0"/>
              <a:t> </a:t>
            </a:r>
            <a:r>
              <a:rPr lang="en-US" sz="1200" dirty="0" err="1" smtClean="0"/>
              <a:t>operacional</a:t>
            </a:r>
            <a:r>
              <a:rPr lang="en-US" sz="1200" dirty="0" smtClean="0"/>
              <a:t> </a:t>
            </a:r>
            <a:r>
              <a:rPr lang="en-US" sz="1200" dirty="0" err="1" smtClean="0"/>
              <a:t>apresenta</a:t>
            </a:r>
            <a:r>
              <a:rPr lang="en-US" sz="1200" dirty="0" smtClean="0"/>
              <a:t> </a:t>
            </a:r>
            <a:r>
              <a:rPr lang="en-US" sz="1200" dirty="0" err="1" smtClean="0"/>
              <a:t>diferentes</a:t>
            </a:r>
            <a:r>
              <a:rPr lang="en-US" sz="1200" dirty="0" smtClean="0"/>
              <a:t> </a:t>
            </a:r>
            <a:r>
              <a:rPr lang="en-US" sz="1200" dirty="0" err="1" smtClean="0"/>
              <a:t>oportunidades</a:t>
            </a:r>
            <a:r>
              <a:rPr lang="en-US" sz="1200" dirty="0" smtClean="0"/>
              <a:t> e </a:t>
            </a:r>
            <a:r>
              <a:rPr lang="en-US" sz="1200" dirty="0" err="1" smtClean="0"/>
              <a:t>desafios</a:t>
            </a:r>
            <a:r>
              <a:rPr lang="en-US" sz="1200" dirty="0" smtClean="0"/>
              <a:t> </a:t>
            </a:r>
            <a:r>
              <a:rPr lang="en-US" sz="1200" dirty="0" err="1" smtClean="0"/>
              <a:t>para</a:t>
            </a:r>
            <a:r>
              <a:rPr lang="en-US" sz="1200" dirty="0" smtClean="0"/>
              <a:t> o </a:t>
            </a:r>
            <a:r>
              <a:rPr lang="en-US" sz="1200" dirty="0" err="1" smtClean="0"/>
              <a:t>crescimento</a:t>
            </a:r>
            <a:r>
              <a:rPr lang="en-US" sz="1200" dirty="0" smtClean="0"/>
              <a:t>. </a:t>
            </a:r>
            <a:r>
              <a:rPr lang="en-US" sz="1200" dirty="0" err="1" smtClean="0"/>
              <a:t>Por</a:t>
            </a:r>
            <a:r>
              <a:rPr lang="en-US" sz="1200" dirty="0" smtClean="0"/>
              <a:t> </a:t>
            </a:r>
            <a:r>
              <a:rPr lang="en-US" sz="1200" dirty="0" err="1" smtClean="0"/>
              <a:t>exemplo</a:t>
            </a:r>
            <a:r>
              <a:rPr lang="en-US" sz="1200" dirty="0" smtClean="0"/>
              <a:t>: a </a:t>
            </a:r>
            <a:r>
              <a:rPr lang="en-US" sz="1200" dirty="0" err="1" smtClean="0"/>
              <a:t>necessidade</a:t>
            </a:r>
            <a:r>
              <a:rPr lang="en-US" sz="1200" dirty="0" smtClean="0"/>
              <a:t> de </a:t>
            </a:r>
            <a:r>
              <a:rPr lang="en-US" sz="1200" dirty="0" err="1" smtClean="0"/>
              <a:t>integrar</a:t>
            </a:r>
            <a:r>
              <a:rPr lang="en-US" sz="1200" dirty="0" smtClean="0"/>
              <a:t> </a:t>
            </a:r>
            <a:r>
              <a:rPr lang="en-US" sz="1200" dirty="0" err="1" smtClean="0"/>
              <a:t>processos</a:t>
            </a:r>
            <a:r>
              <a:rPr lang="en-US" sz="1200" dirty="0" smtClean="0"/>
              <a:t> de </a:t>
            </a:r>
            <a:r>
              <a:rPr lang="en-US" sz="1200" dirty="0" err="1" smtClean="0"/>
              <a:t>negócios</a:t>
            </a:r>
            <a:r>
              <a:rPr lang="en-US" sz="1200" dirty="0" smtClean="0"/>
              <a:t>, </a:t>
            </a:r>
            <a:r>
              <a:rPr lang="en-US" sz="1200" dirty="0" err="1" smtClean="0"/>
              <a:t>como</a:t>
            </a:r>
            <a:r>
              <a:rPr lang="en-US" sz="1200" dirty="0" smtClean="0"/>
              <a:t> </a:t>
            </a:r>
            <a:r>
              <a:rPr lang="en-US" sz="1200" dirty="0" err="1" smtClean="0"/>
              <a:t>nos</a:t>
            </a:r>
            <a:r>
              <a:rPr lang="en-US" sz="1200" dirty="0" smtClean="0"/>
              <a:t> </a:t>
            </a:r>
            <a:r>
              <a:rPr lang="en-US" sz="1200" dirty="0" err="1" smtClean="0"/>
              <a:t>modelos</a:t>
            </a:r>
            <a:r>
              <a:rPr lang="en-US" sz="1200" dirty="0" smtClean="0"/>
              <a:t> de </a:t>
            </a:r>
            <a:r>
              <a:rPr lang="en-US" sz="1200" dirty="0" err="1" smtClean="0"/>
              <a:t>Coordenação</a:t>
            </a:r>
            <a:r>
              <a:rPr lang="en-US" sz="1200" dirty="0" smtClean="0"/>
              <a:t> e </a:t>
            </a:r>
            <a:r>
              <a:rPr lang="en-US" sz="1200" dirty="0" err="1" smtClean="0"/>
              <a:t>Unificação</a:t>
            </a:r>
            <a:r>
              <a:rPr lang="en-US" sz="1200" dirty="0" smtClean="0"/>
              <a:t>, </a:t>
            </a:r>
            <a:r>
              <a:rPr lang="en-US" sz="1200" dirty="0" err="1" smtClean="0"/>
              <a:t>torna</a:t>
            </a:r>
            <a:r>
              <a:rPr lang="en-US" sz="1200" dirty="0" smtClean="0"/>
              <a:t> a </a:t>
            </a:r>
            <a:r>
              <a:rPr lang="en-US" sz="1200" dirty="0" err="1" smtClean="0"/>
              <a:t>aquisição</a:t>
            </a:r>
            <a:r>
              <a:rPr lang="en-US" sz="1200" dirty="0" smtClean="0"/>
              <a:t> </a:t>
            </a:r>
            <a:r>
              <a:rPr lang="en-US" sz="1200" dirty="0" err="1" smtClean="0"/>
              <a:t>mais</a:t>
            </a:r>
            <a:r>
              <a:rPr lang="en-US" sz="1200" dirty="0" smtClean="0"/>
              <a:t> </a:t>
            </a:r>
            <a:r>
              <a:rPr lang="en-US" sz="1200" dirty="0" err="1" smtClean="0"/>
              <a:t>difícil</a:t>
            </a:r>
            <a:r>
              <a:rPr lang="en-US" sz="1200" dirty="0" smtClean="0"/>
              <a:t>, </a:t>
            </a:r>
            <a:r>
              <a:rPr lang="en-US" sz="1200" dirty="0" err="1" smtClean="0"/>
              <a:t>já</a:t>
            </a:r>
            <a:r>
              <a:rPr lang="en-US" sz="1200" dirty="0" smtClean="0"/>
              <a:t> </a:t>
            </a:r>
            <a:r>
              <a:rPr lang="en-US" sz="1200" dirty="0" err="1" smtClean="0"/>
              <a:t>que</a:t>
            </a:r>
            <a:r>
              <a:rPr lang="en-US" sz="1200" dirty="0" smtClean="0"/>
              <a:t> a nova </a:t>
            </a:r>
            <a:r>
              <a:rPr lang="en-US" sz="1200" dirty="0" err="1" smtClean="0"/>
              <a:t>empresa</a:t>
            </a:r>
            <a:r>
              <a:rPr lang="en-US" sz="1200" dirty="0" smtClean="0"/>
              <a:t> </a:t>
            </a:r>
            <a:r>
              <a:rPr lang="en-US" sz="1200" dirty="0" err="1" smtClean="0"/>
              <a:t>precisa</a:t>
            </a:r>
            <a:r>
              <a:rPr lang="en-US" sz="1200" dirty="0" smtClean="0"/>
              <a:t> </a:t>
            </a:r>
            <a:r>
              <a:rPr lang="en-US" sz="1200" dirty="0" err="1" smtClean="0"/>
              <a:t>reconciliar</a:t>
            </a:r>
            <a:r>
              <a:rPr lang="en-US" sz="1200" dirty="0" smtClean="0"/>
              <a:t> </a:t>
            </a:r>
            <a:r>
              <a:rPr lang="en-US" sz="1200" dirty="0" err="1" smtClean="0"/>
              <a:t>definições</a:t>
            </a:r>
            <a:r>
              <a:rPr lang="en-US" sz="1200" dirty="0" smtClean="0"/>
              <a:t> </a:t>
            </a:r>
            <a:r>
              <a:rPr lang="en-US" sz="1200" dirty="0" err="1" smtClean="0"/>
              <a:t>díspares</a:t>
            </a:r>
            <a:r>
              <a:rPr lang="en-US" sz="1200" dirty="0" smtClean="0"/>
              <a:t> de dados.</a:t>
            </a:r>
          </a:p>
          <a:p>
            <a:r>
              <a:rPr lang="en-US" sz="1200" dirty="0" smtClean="0"/>
              <a:t>A </a:t>
            </a:r>
            <a:r>
              <a:rPr lang="en-US" sz="1200" dirty="0" err="1" smtClean="0"/>
              <a:t>padronização</a:t>
            </a:r>
            <a:r>
              <a:rPr lang="en-US" sz="1200" dirty="0" smtClean="0"/>
              <a:t> de </a:t>
            </a:r>
            <a:r>
              <a:rPr lang="en-US" sz="1200" dirty="0" err="1" smtClean="0"/>
              <a:t>processos</a:t>
            </a:r>
            <a:r>
              <a:rPr lang="en-US" sz="1200" dirty="0" smtClean="0"/>
              <a:t> </a:t>
            </a:r>
            <a:r>
              <a:rPr lang="en-US" sz="1200" dirty="0" err="1" smtClean="0"/>
              <a:t>na</a:t>
            </a:r>
            <a:r>
              <a:rPr lang="en-US" sz="1200" dirty="0" smtClean="0"/>
              <a:t> </a:t>
            </a:r>
            <a:r>
              <a:rPr lang="en-US" sz="1200" dirty="0" err="1" smtClean="0"/>
              <a:t>Unificação</a:t>
            </a:r>
            <a:r>
              <a:rPr lang="en-US" sz="1200" dirty="0" smtClean="0"/>
              <a:t> </a:t>
            </a:r>
            <a:r>
              <a:rPr lang="en-US" sz="1200" dirty="0" err="1" smtClean="0"/>
              <a:t>ou</a:t>
            </a:r>
            <a:r>
              <a:rPr lang="en-US" sz="1200" dirty="0" smtClean="0"/>
              <a:t> </a:t>
            </a:r>
            <a:r>
              <a:rPr lang="en-US" sz="1200" dirty="0" err="1" smtClean="0"/>
              <a:t>Replicação</a:t>
            </a:r>
            <a:r>
              <a:rPr lang="en-US" sz="1200" dirty="0" smtClean="0"/>
              <a:t>, </a:t>
            </a:r>
            <a:r>
              <a:rPr lang="en-US" sz="1200" dirty="0" err="1" smtClean="0"/>
              <a:t>possibilita</a:t>
            </a:r>
            <a:r>
              <a:rPr lang="en-US" sz="1200" dirty="0" smtClean="0"/>
              <a:t> o </a:t>
            </a:r>
            <a:r>
              <a:rPr lang="en-US" sz="1200" dirty="0" err="1" smtClean="0"/>
              <a:t>crescimento</a:t>
            </a:r>
            <a:r>
              <a:rPr lang="en-US" sz="1200" dirty="0" smtClean="0"/>
              <a:t> </a:t>
            </a:r>
            <a:r>
              <a:rPr lang="en-US" sz="1200" dirty="0" err="1" smtClean="0"/>
              <a:t>por</a:t>
            </a:r>
            <a:r>
              <a:rPr lang="en-US" sz="1200" dirty="0" smtClean="0"/>
              <a:t> </a:t>
            </a:r>
            <a:r>
              <a:rPr lang="en-US" sz="1200" dirty="0" err="1" smtClean="0"/>
              <a:t>uma</a:t>
            </a:r>
            <a:r>
              <a:rPr lang="en-US" sz="1200" dirty="0" smtClean="0"/>
              <a:t> </a:t>
            </a:r>
            <a:r>
              <a:rPr lang="en-US" sz="1200" dirty="0" err="1" smtClean="0"/>
              <a:t>abordagem</a:t>
            </a:r>
            <a:r>
              <a:rPr lang="en-US" sz="1200" dirty="0" smtClean="0"/>
              <a:t> de </a:t>
            </a:r>
            <a:r>
              <a:rPr lang="en-US" sz="1200" dirty="0" err="1" smtClean="0"/>
              <a:t>aquisições</a:t>
            </a:r>
            <a:r>
              <a:rPr lang="en-US" sz="1200" dirty="0" smtClean="0"/>
              <a:t> “</a:t>
            </a:r>
            <a:r>
              <a:rPr lang="en-US" sz="1200" dirty="0" err="1" smtClean="0"/>
              <a:t>arranque</a:t>
            </a:r>
            <a:r>
              <a:rPr lang="en-US" sz="1200" dirty="0" smtClean="0"/>
              <a:t> e </a:t>
            </a:r>
            <a:r>
              <a:rPr lang="en-US" sz="1200" dirty="0" err="1" smtClean="0"/>
              <a:t>troque</a:t>
            </a:r>
            <a:r>
              <a:rPr lang="en-US" sz="1200" dirty="0" smtClean="0"/>
              <a:t>”</a:t>
            </a:r>
          </a:p>
          <a:p>
            <a:r>
              <a:rPr lang="en-US" sz="1200" dirty="0" smtClean="0"/>
              <a:t>A </a:t>
            </a:r>
            <a:r>
              <a:rPr lang="en-US" sz="1200" dirty="0" err="1" smtClean="0"/>
              <a:t>Diversificação</a:t>
            </a:r>
            <a:r>
              <a:rPr lang="en-US" sz="1200" dirty="0" smtClean="0"/>
              <a:t> </a:t>
            </a:r>
            <a:r>
              <a:rPr lang="en-US" sz="1200" dirty="0" err="1" smtClean="0"/>
              <a:t>impõe</a:t>
            </a:r>
            <a:r>
              <a:rPr lang="en-US" sz="1200" dirty="0" smtClean="0"/>
              <a:t> </a:t>
            </a:r>
            <a:r>
              <a:rPr lang="en-US" sz="1200" dirty="0" err="1" smtClean="0"/>
              <a:t>menos</a:t>
            </a:r>
            <a:r>
              <a:rPr lang="en-US" sz="1200" dirty="0" smtClean="0"/>
              <a:t> </a:t>
            </a:r>
            <a:r>
              <a:rPr lang="en-US" sz="1200" dirty="0" err="1" smtClean="0"/>
              <a:t>restrições</a:t>
            </a:r>
            <a:r>
              <a:rPr lang="en-US" sz="1200" dirty="0" smtClean="0"/>
              <a:t> </a:t>
            </a:r>
            <a:r>
              <a:rPr lang="en-US" sz="1200" dirty="0" err="1" smtClean="0"/>
              <a:t>ao</a:t>
            </a:r>
            <a:r>
              <a:rPr lang="en-US" sz="1200" dirty="0" smtClean="0"/>
              <a:t> </a:t>
            </a:r>
            <a:r>
              <a:rPr lang="en-US" sz="1200" dirty="0" err="1" smtClean="0"/>
              <a:t>crescimento</a:t>
            </a:r>
            <a:r>
              <a:rPr lang="en-US" sz="1200" dirty="0" smtClean="0"/>
              <a:t> </a:t>
            </a:r>
            <a:r>
              <a:rPr lang="en-US" sz="1200" dirty="0" err="1" smtClean="0"/>
              <a:t>econômico</a:t>
            </a:r>
            <a:r>
              <a:rPr lang="en-US" sz="1200" dirty="0" smtClean="0"/>
              <a:t> de </a:t>
            </a:r>
            <a:r>
              <a:rPr lang="en-US" sz="1200" dirty="0" err="1" smtClean="0"/>
              <a:t>unidades</a:t>
            </a:r>
            <a:r>
              <a:rPr lang="en-US" sz="1200" dirty="0" smtClean="0"/>
              <a:t> </a:t>
            </a:r>
            <a:r>
              <a:rPr lang="en-US" sz="1200" dirty="0" err="1" smtClean="0"/>
              <a:t>comerciais</a:t>
            </a:r>
            <a:r>
              <a:rPr lang="en-US" sz="1200" dirty="0" smtClean="0"/>
              <a:t> </a:t>
            </a:r>
            <a:r>
              <a:rPr lang="en-US" sz="1200" dirty="0" err="1" smtClean="0"/>
              <a:t>individuais</a:t>
            </a:r>
            <a:r>
              <a:rPr lang="en-US" sz="1200" dirty="0" smtClean="0"/>
              <a:t> e </a:t>
            </a:r>
            <a:r>
              <a:rPr lang="en-US" sz="1200" dirty="0" err="1" smtClean="0"/>
              <a:t>menos</a:t>
            </a:r>
            <a:r>
              <a:rPr lang="en-US" sz="1200" dirty="0" smtClean="0"/>
              <a:t> </a:t>
            </a:r>
            <a:r>
              <a:rPr lang="en-US" sz="1200" dirty="0" err="1" smtClean="0"/>
              <a:t>desafios</a:t>
            </a:r>
            <a:r>
              <a:rPr lang="en-US" sz="1200" dirty="0" smtClean="0"/>
              <a:t> </a:t>
            </a:r>
            <a:r>
              <a:rPr lang="en-US" sz="1200" dirty="0" err="1" smtClean="0"/>
              <a:t>para</a:t>
            </a:r>
            <a:r>
              <a:rPr lang="en-US" sz="1200" dirty="0" smtClean="0"/>
              <a:t> </a:t>
            </a:r>
            <a:r>
              <a:rPr lang="en-US" sz="1200" dirty="0" err="1" smtClean="0"/>
              <a:t>uma</a:t>
            </a:r>
            <a:r>
              <a:rPr lang="en-US" sz="1200" dirty="0" smtClean="0"/>
              <a:t> </a:t>
            </a:r>
            <a:r>
              <a:rPr lang="en-US" sz="1200" dirty="0" err="1" smtClean="0"/>
              <a:t>aquisição</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23</a:t>
            </a:fld>
            <a:endParaRPr lang="pt-BR"/>
          </a:p>
        </p:txBody>
      </p:sp>
    </p:spTree>
    <p:extLst>
      <p:ext uri="{BB962C8B-B14F-4D97-AF65-F5344CB8AC3E}">
        <p14:creationId xmlns:p14="http://schemas.microsoft.com/office/powerpoint/2010/main" val="3015688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Processo</a:t>
            </a:r>
            <a:r>
              <a:rPr lang="en-US" baseline="0" dirty="0" smtClean="0"/>
              <a:t> de </a:t>
            </a:r>
            <a:r>
              <a:rPr lang="en-US" baseline="0" dirty="0" err="1" smtClean="0"/>
              <a:t>Aquisição</a:t>
            </a:r>
            <a:r>
              <a:rPr lang="en-US" baseline="0" dirty="0" smtClean="0"/>
              <a:t> da UPS: </a:t>
            </a:r>
            <a:r>
              <a:rPr lang="en-US" baseline="0" dirty="0" err="1" smtClean="0"/>
              <a:t>Passando</a:t>
            </a:r>
            <a:r>
              <a:rPr lang="en-US" baseline="0" dirty="0" smtClean="0"/>
              <a:t> </a:t>
            </a:r>
            <a:r>
              <a:rPr lang="en-US" baseline="0" dirty="0" err="1" smtClean="0"/>
              <a:t>para</a:t>
            </a:r>
            <a:r>
              <a:rPr lang="en-US" baseline="0" dirty="0" smtClean="0"/>
              <a:t> um </a:t>
            </a:r>
            <a:r>
              <a:rPr lang="en-US" baseline="0" dirty="0" err="1" smtClean="0"/>
              <a:t>modelo</a:t>
            </a:r>
            <a:r>
              <a:rPr lang="en-US" baseline="0" dirty="0" smtClean="0"/>
              <a:t> UNIFICAÇÃO PARA  DIVERSIFICAÇÃO</a:t>
            </a:r>
          </a:p>
          <a:p>
            <a:pPr marL="171450" indent="-171450">
              <a:buFontTx/>
              <a:buChar char="•"/>
            </a:pPr>
            <a:r>
              <a:rPr lang="en-US" baseline="0" dirty="0" smtClean="0"/>
              <a:t>A UPS </a:t>
            </a:r>
            <a:r>
              <a:rPr lang="en-US" baseline="0" dirty="0" err="1" smtClean="0"/>
              <a:t>criou</a:t>
            </a:r>
            <a:r>
              <a:rPr lang="en-US" baseline="0" dirty="0" smtClean="0"/>
              <a:t> </a:t>
            </a:r>
            <a:r>
              <a:rPr lang="en-US" baseline="0" dirty="0" err="1" smtClean="0"/>
              <a:t>oportunidades</a:t>
            </a:r>
            <a:r>
              <a:rPr lang="en-US" baseline="0" dirty="0" smtClean="0"/>
              <a:t> de </a:t>
            </a:r>
            <a:r>
              <a:rPr lang="en-US" baseline="0" dirty="0" err="1" smtClean="0"/>
              <a:t>crescimento</a:t>
            </a:r>
            <a:r>
              <a:rPr lang="en-US" baseline="0" dirty="0" smtClean="0"/>
              <a:t> </a:t>
            </a:r>
            <a:r>
              <a:rPr lang="en-US" baseline="0" dirty="0" err="1" smtClean="0"/>
              <a:t>agregando</a:t>
            </a:r>
            <a:r>
              <a:rPr lang="en-US" baseline="0" dirty="0" smtClean="0"/>
              <a:t> </a:t>
            </a:r>
            <a:r>
              <a:rPr lang="en-US" baseline="0" dirty="0" err="1" smtClean="0"/>
              <a:t>novos</a:t>
            </a:r>
            <a:r>
              <a:rPr lang="en-US" baseline="0" dirty="0" smtClean="0"/>
              <a:t> </a:t>
            </a:r>
            <a:r>
              <a:rPr lang="en-US" baseline="0" dirty="0" err="1" smtClean="0"/>
              <a:t>negócios</a:t>
            </a:r>
            <a:r>
              <a:rPr lang="en-US" baseline="0" dirty="0" smtClean="0"/>
              <a:t> </a:t>
            </a:r>
            <a:r>
              <a:rPr lang="en-US" baseline="0" dirty="0" err="1" smtClean="0"/>
              <a:t>que</a:t>
            </a:r>
            <a:r>
              <a:rPr lang="en-US" baseline="0" dirty="0" smtClean="0"/>
              <a:t>, </a:t>
            </a:r>
            <a:r>
              <a:rPr lang="en-US" baseline="0" dirty="0" err="1" smtClean="0"/>
              <a:t>embora</a:t>
            </a:r>
            <a:r>
              <a:rPr lang="en-US" baseline="0" dirty="0" smtClean="0"/>
              <a:t> </a:t>
            </a:r>
            <a:r>
              <a:rPr lang="en-US" baseline="0" dirty="0" err="1" smtClean="0"/>
              <a:t>tenham</a:t>
            </a:r>
            <a:r>
              <a:rPr lang="en-US" baseline="0" dirty="0" smtClean="0"/>
              <a:t> se tornado </a:t>
            </a:r>
            <a:r>
              <a:rPr lang="en-US" baseline="0" dirty="0" err="1" smtClean="0"/>
              <a:t>lucrativos</a:t>
            </a:r>
            <a:r>
              <a:rPr lang="en-US" baseline="0" dirty="0" smtClean="0"/>
              <a:t> </a:t>
            </a:r>
            <a:r>
              <a:rPr lang="en-US" baseline="0" dirty="0" err="1" smtClean="0"/>
              <a:t>por</a:t>
            </a:r>
            <a:r>
              <a:rPr lang="en-US" baseline="0" dirty="0" smtClean="0"/>
              <a:t> </a:t>
            </a:r>
            <a:r>
              <a:rPr lang="en-US" baseline="0" dirty="0" err="1" smtClean="0"/>
              <a:t>conta</a:t>
            </a:r>
            <a:r>
              <a:rPr lang="en-US" baseline="0" dirty="0" smtClean="0"/>
              <a:t> </a:t>
            </a:r>
            <a:r>
              <a:rPr lang="en-US" baseline="0" dirty="0" err="1" smtClean="0"/>
              <a:t>própria</a:t>
            </a:r>
            <a:r>
              <a:rPr lang="en-US" baseline="0" dirty="0" smtClean="0"/>
              <a:t>, </a:t>
            </a:r>
            <a:r>
              <a:rPr lang="en-US" baseline="0" dirty="0" err="1" smtClean="0"/>
              <a:t>precisam</a:t>
            </a:r>
            <a:r>
              <a:rPr lang="en-US" baseline="0" dirty="0" smtClean="0"/>
              <a:t> </a:t>
            </a:r>
            <a:r>
              <a:rPr lang="en-US" baseline="0" dirty="0" err="1" smtClean="0"/>
              <a:t>gerar</a:t>
            </a:r>
            <a:r>
              <a:rPr lang="en-US" baseline="0" dirty="0" smtClean="0"/>
              <a:t> valor </a:t>
            </a:r>
            <a:r>
              <a:rPr lang="en-US" baseline="0" dirty="0" err="1" smtClean="0"/>
              <a:t>alimentando</a:t>
            </a:r>
            <a:r>
              <a:rPr lang="en-US" baseline="0" dirty="0" smtClean="0"/>
              <a:t> o </a:t>
            </a:r>
            <a:r>
              <a:rPr lang="en-US" baseline="0" dirty="0" err="1" smtClean="0"/>
              <a:t>núcleo</a:t>
            </a:r>
            <a:r>
              <a:rPr lang="en-US" baseline="0" dirty="0" smtClean="0"/>
              <a:t>. A UPS </a:t>
            </a:r>
            <a:r>
              <a:rPr lang="en-US" baseline="0" dirty="0" err="1" smtClean="0"/>
              <a:t>constróie</a:t>
            </a:r>
            <a:r>
              <a:rPr lang="en-US" baseline="0" dirty="0" smtClean="0"/>
              <a:t> e </a:t>
            </a:r>
            <a:r>
              <a:rPr lang="en-US" baseline="0" dirty="0" err="1" smtClean="0"/>
              <a:t>adiquire</a:t>
            </a:r>
            <a:r>
              <a:rPr lang="en-US" baseline="0" dirty="0" smtClean="0"/>
              <a:t> </a:t>
            </a:r>
            <a:r>
              <a:rPr lang="en-US" baseline="0" dirty="0" err="1" smtClean="0"/>
              <a:t>negócios</a:t>
            </a:r>
            <a:r>
              <a:rPr lang="en-US" baseline="0" dirty="0" smtClean="0"/>
              <a:t> </a:t>
            </a:r>
            <a:r>
              <a:rPr lang="en-US" baseline="0" dirty="0" err="1" smtClean="0"/>
              <a:t>relacionados</a:t>
            </a:r>
            <a:r>
              <a:rPr lang="en-US" baseline="0" dirty="0" smtClean="0"/>
              <a:t> a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Esses</a:t>
            </a:r>
            <a:r>
              <a:rPr lang="en-US" baseline="0" dirty="0" smtClean="0"/>
              <a:t> </a:t>
            </a:r>
            <a:r>
              <a:rPr lang="en-US" baseline="0" dirty="0" err="1" smtClean="0"/>
              <a:t>negócios</a:t>
            </a:r>
            <a:r>
              <a:rPr lang="en-US" baseline="0" dirty="0" smtClean="0"/>
              <a:t> </a:t>
            </a:r>
            <a:r>
              <a:rPr lang="en-US" baseline="0" dirty="0" err="1" smtClean="0"/>
              <a:t>únicos</a:t>
            </a:r>
            <a:r>
              <a:rPr lang="en-US" baseline="0" dirty="0" smtClean="0"/>
              <a:t> </a:t>
            </a:r>
            <a:r>
              <a:rPr lang="en-US" baseline="0" dirty="0" err="1" smtClean="0"/>
              <a:t>não</a:t>
            </a:r>
            <a:r>
              <a:rPr lang="en-US" baseline="0" dirty="0" smtClean="0"/>
              <a:t> </a:t>
            </a:r>
            <a:r>
              <a:rPr lang="en-US" baseline="0" dirty="0" err="1" smtClean="0"/>
              <a:t>podem</a:t>
            </a:r>
            <a:r>
              <a:rPr lang="en-US" baseline="0" dirty="0" smtClean="0"/>
              <a:t> </a:t>
            </a:r>
            <a:r>
              <a:rPr lang="en-US" baseline="0" dirty="0" err="1" smtClean="0"/>
              <a:t>usar</a:t>
            </a:r>
            <a:r>
              <a:rPr lang="en-US" baseline="0" dirty="0" smtClean="0"/>
              <a:t> o </a:t>
            </a:r>
            <a:r>
              <a:rPr lang="en-US" baseline="0" dirty="0" err="1" smtClean="0"/>
              <a:t>alicerce</a:t>
            </a:r>
            <a:r>
              <a:rPr lang="en-US" baseline="0" dirty="0" smtClean="0"/>
              <a:t> de </a:t>
            </a:r>
            <a:r>
              <a:rPr lang="en-US" baseline="0" dirty="0" err="1" smtClean="0"/>
              <a:t>execução</a:t>
            </a:r>
            <a:r>
              <a:rPr lang="en-US" baseline="0" dirty="0" smtClean="0"/>
              <a:t> </a:t>
            </a:r>
            <a:r>
              <a:rPr lang="en-US" baseline="0" dirty="0" err="1" smtClean="0"/>
              <a:t>existente</a:t>
            </a:r>
            <a:r>
              <a:rPr lang="en-US" baseline="0" dirty="0" smtClean="0"/>
              <a:t> </a:t>
            </a:r>
            <a:r>
              <a:rPr lang="en-US" baseline="0" dirty="0" err="1" smtClean="0"/>
              <a:t>em</a:t>
            </a:r>
            <a:r>
              <a:rPr lang="en-US" baseline="0" dirty="0" smtClean="0"/>
              <a:t> </a:t>
            </a:r>
            <a:r>
              <a:rPr lang="en-US" baseline="0" dirty="0" err="1" smtClean="0"/>
              <a:t>novas</a:t>
            </a:r>
            <a:r>
              <a:rPr lang="en-US" baseline="0" dirty="0" smtClean="0"/>
              <a:t> </a:t>
            </a:r>
            <a:r>
              <a:rPr lang="en-US" baseline="0" dirty="0" err="1" smtClean="0"/>
              <a:t>operações</a:t>
            </a:r>
            <a:r>
              <a:rPr lang="en-US" baseline="0" dirty="0" smtClean="0"/>
              <a:t> </a:t>
            </a:r>
            <a:r>
              <a:rPr lang="en-US" baseline="0" dirty="0" err="1" smtClean="0"/>
              <a:t>comerciais</a:t>
            </a:r>
            <a:r>
              <a:rPr lang="en-US" baseline="0" dirty="0" smtClean="0"/>
              <a:t>, </a:t>
            </a:r>
            <a:r>
              <a:rPr lang="en-US" baseline="0" dirty="0" err="1" smtClean="0"/>
              <a:t>já</a:t>
            </a:r>
            <a:r>
              <a:rPr lang="en-US" baseline="0" dirty="0" smtClean="0"/>
              <a:t> </a:t>
            </a:r>
            <a:r>
              <a:rPr lang="en-US" baseline="0" dirty="0" err="1" smtClean="0"/>
              <a:t>que</a:t>
            </a:r>
            <a:r>
              <a:rPr lang="en-US" baseline="0" dirty="0" smtClean="0"/>
              <a:t> </a:t>
            </a:r>
            <a:r>
              <a:rPr lang="en-US" baseline="0" dirty="0" err="1" smtClean="0"/>
              <a:t>elas</a:t>
            </a:r>
            <a:r>
              <a:rPr lang="en-US" baseline="0" dirty="0" smtClean="0"/>
              <a:t> </a:t>
            </a:r>
            <a:r>
              <a:rPr lang="en-US" baseline="0" dirty="0" err="1" smtClean="0"/>
              <a:t>funcionam</a:t>
            </a:r>
            <a:r>
              <a:rPr lang="en-US" baseline="0" dirty="0" smtClean="0"/>
              <a:t> de outro </a:t>
            </a:r>
            <a:r>
              <a:rPr lang="en-US" baseline="0" dirty="0" err="1" smtClean="0"/>
              <a:t>modo</a:t>
            </a:r>
            <a:r>
              <a:rPr lang="en-US" baseline="0" dirty="0" smtClean="0"/>
              <a:t>.</a:t>
            </a:r>
          </a:p>
          <a:p>
            <a:pPr marL="171450" indent="-171450">
              <a:buFontTx/>
              <a:buChar char="•"/>
            </a:pPr>
            <a:r>
              <a:rPr lang="en-US" baseline="0" dirty="0" smtClean="0"/>
              <a:t>Com o </a:t>
            </a:r>
            <a:r>
              <a:rPr lang="en-US" baseline="0" dirty="0" err="1" smtClean="0"/>
              <a:t>negócio</a:t>
            </a:r>
            <a:r>
              <a:rPr lang="en-US" baseline="0" dirty="0" smtClean="0"/>
              <a:t> de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constituindo</a:t>
            </a:r>
            <a:r>
              <a:rPr lang="en-US" baseline="0" dirty="0" smtClean="0"/>
              <a:t> </a:t>
            </a:r>
            <a:r>
              <a:rPr lang="en-US" baseline="0" dirty="0" err="1" smtClean="0"/>
              <a:t>seu</a:t>
            </a:r>
            <a:r>
              <a:rPr lang="en-US" baseline="0" dirty="0" smtClean="0"/>
              <a:t> </a:t>
            </a:r>
            <a:r>
              <a:rPr lang="en-US" baseline="0" dirty="0" err="1" smtClean="0"/>
              <a:t>núcleo</a:t>
            </a:r>
            <a:r>
              <a:rPr lang="en-US" baseline="0" dirty="0" smtClean="0"/>
              <a:t>, a UPS </a:t>
            </a:r>
            <a:r>
              <a:rPr lang="en-US" baseline="0" dirty="0" err="1" smtClean="0"/>
              <a:t>criou</a:t>
            </a:r>
            <a:r>
              <a:rPr lang="en-US" baseline="0" dirty="0" smtClean="0"/>
              <a:t> um </a:t>
            </a:r>
            <a:r>
              <a:rPr lang="en-US" baseline="0" dirty="0" err="1" smtClean="0"/>
              <a:t>conjunto</a:t>
            </a:r>
            <a:r>
              <a:rPr lang="en-US" baseline="0" dirty="0" smtClean="0"/>
              <a:t> de </a:t>
            </a:r>
            <a:r>
              <a:rPr lang="en-US" baseline="0" dirty="0" err="1" smtClean="0"/>
              <a:t>negócios</a:t>
            </a:r>
            <a:r>
              <a:rPr lang="en-US" baseline="0" dirty="0" smtClean="0"/>
              <a:t> </a:t>
            </a:r>
            <a:r>
              <a:rPr lang="en-US" baseline="0" dirty="0" err="1" smtClean="0"/>
              <a:t>menores</a:t>
            </a:r>
            <a:r>
              <a:rPr lang="en-US" baseline="0" dirty="0" smtClean="0"/>
              <a:t>, </a:t>
            </a:r>
            <a:r>
              <a:rPr lang="en-US" baseline="0" dirty="0" err="1" smtClean="0"/>
              <a:t>voltados</a:t>
            </a:r>
            <a:r>
              <a:rPr lang="en-US" baseline="0" dirty="0" smtClean="0"/>
              <a:t> </a:t>
            </a:r>
            <a:r>
              <a:rPr lang="en-US" baseline="0" dirty="0" err="1" smtClean="0"/>
              <a:t>ao</a:t>
            </a:r>
            <a:r>
              <a:rPr lang="en-US" baseline="0" dirty="0" smtClean="0"/>
              <a:t> </a:t>
            </a:r>
            <a:r>
              <a:rPr lang="en-US" baseline="0" dirty="0" err="1" smtClean="0"/>
              <a:t>crescimento</a:t>
            </a:r>
            <a:r>
              <a:rPr lang="en-US" baseline="0" dirty="0" smtClean="0"/>
              <a:t>, </a:t>
            </a:r>
            <a:r>
              <a:rPr lang="en-US" baseline="0" dirty="0" err="1" smtClean="0"/>
              <a:t>como</a:t>
            </a:r>
            <a:r>
              <a:rPr lang="en-US" baseline="0" dirty="0" smtClean="0"/>
              <a:t> a UPS Supply chain solutions, UPS Capital corp. UPS Consulting, UPS STORE/MAIL BOXES.</a:t>
            </a:r>
          </a:p>
          <a:p>
            <a:pPr marL="171450" indent="-171450">
              <a:buFontTx/>
              <a:buChar char="•"/>
            </a:pPr>
            <a:r>
              <a:rPr lang="en-US" baseline="0" dirty="0" smtClean="0"/>
              <a:t>MODELO OPERACIONAL DO DISTRITO DE COLUMBIA: REQUERIA A PADRONIZAÇÃO DOS PROCESSOS COMUNS, INTEGRAÇÃO DOS PROCESSOS DE PONTA A PONTA BEM COMO O COMPARTILHAMENTO DE DADOS DAS AGÊNCIAS RELACIONADAS.</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30</a:t>
            </a:fld>
            <a:endParaRPr lang="pt-BR"/>
          </a:p>
        </p:txBody>
      </p:sp>
    </p:spTree>
    <p:extLst>
      <p:ext uri="{BB962C8B-B14F-4D97-AF65-F5344CB8AC3E}">
        <p14:creationId xmlns:p14="http://schemas.microsoft.com/office/powerpoint/2010/main" val="1445900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Processo</a:t>
            </a:r>
            <a:r>
              <a:rPr lang="en-US" baseline="0" dirty="0" smtClean="0"/>
              <a:t> de </a:t>
            </a:r>
            <a:r>
              <a:rPr lang="en-US" baseline="0" dirty="0" err="1" smtClean="0"/>
              <a:t>Aquisição</a:t>
            </a:r>
            <a:r>
              <a:rPr lang="en-US" baseline="0" dirty="0" smtClean="0"/>
              <a:t> da UPS: </a:t>
            </a:r>
            <a:r>
              <a:rPr lang="en-US" baseline="0" dirty="0" err="1" smtClean="0"/>
              <a:t>Passando</a:t>
            </a:r>
            <a:r>
              <a:rPr lang="en-US" baseline="0" dirty="0" smtClean="0"/>
              <a:t> </a:t>
            </a:r>
            <a:r>
              <a:rPr lang="en-US" baseline="0" dirty="0" err="1" smtClean="0"/>
              <a:t>para</a:t>
            </a:r>
            <a:r>
              <a:rPr lang="en-US" baseline="0" dirty="0" smtClean="0"/>
              <a:t> um </a:t>
            </a:r>
            <a:r>
              <a:rPr lang="en-US" baseline="0" dirty="0" err="1" smtClean="0"/>
              <a:t>modelo</a:t>
            </a:r>
            <a:r>
              <a:rPr lang="en-US" baseline="0" dirty="0" smtClean="0"/>
              <a:t> UNIFICAÇÃO PARA  DIVERSIFICAÇÃO</a:t>
            </a:r>
          </a:p>
          <a:p>
            <a:pPr marL="171450" indent="-171450">
              <a:buFontTx/>
              <a:buChar char="•"/>
            </a:pPr>
            <a:r>
              <a:rPr lang="en-US" baseline="0" dirty="0" smtClean="0"/>
              <a:t>A UPS </a:t>
            </a:r>
            <a:r>
              <a:rPr lang="en-US" baseline="0" dirty="0" err="1" smtClean="0"/>
              <a:t>criou</a:t>
            </a:r>
            <a:r>
              <a:rPr lang="en-US" baseline="0" dirty="0" smtClean="0"/>
              <a:t> </a:t>
            </a:r>
            <a:r>
              <a:rPr lang="en-US" baseline="0" dirty="0" err="1" smtClean="0"/>
              <a:t>oportunidades</a:t>
            </a:r>
            <a:r>
              <a:rPr lang="en-US" baseline="0" dirty="0" smtClean="0"/>
              <a:t> de </a:t>
            </a:r>
            <a:r>
              <a:rPr lang="en-US" baseline="0" dirty="0" err="1" smtClean="0"/>
              <a:t>crescimento</a:t>
            </a:r>
            <a:r>
              <a:rPr lang="en-US" baseline="0" dirty="0" smtClean="0"/>
              <a:t> </a:t>
            </a:r>
            <a:r>
              <a:rPr lang="en-US" baseline="0" dirty="0" err="1" smtClean="0"/>
              <a:t>agregando</a:t>
            </a:r>
            <a:r>
              <a:rPr lang="en-US" baseline="0" dirty="0" smtClean="0"/>
              <a:t> </a:t>
            </a:r>
            <a:r>
              <a:rPr lang="en-US" baseline="0" dirty="0" err="1" smtClean="0"/>
              <a:t>novos</a:t>
            </a:r>
            <a:r>
              <a:rPr lang="en-US" baseline="0" dirty="0" smtClean="0"/>
              <a:t> </a:t>
            </a:r>
            <a:r>
              <a:rPr lang="en-US" baseline="0" dirty="0" err="1" smtClean="0"/>
              <a:t>negócios</a:t>
            </a:r>
            <a:r>
              <a:rPr lang="en-US" baseline="0" dirty="0" smtClean="0"/>
              <a:t> </a:t>
            </a:r>
            <a:r>
              <a:rPr lang="en-US" baseline="0" dirty="0" err="1" smtClean="0"/>
              <a:t>que</a:t>
            </a:r>
            <a:r>
              <a:rPr lang="en-US" baseline="0" dirty="0" smtClean="0"/>
              <a:t>, </a:t>
            </a:r>
            <a:r>
              <a:rPr lang="en-US" baseline="0" dirty="0" err="1" smtClean="0"/>
              <a:t>embora</a:t>
            </a:r>
            <a:r>
              <a:rPr lang="en-US" baseline="0" dirty="0" smtClean="0"/>
              <a:t> </a:t>
            </a:r>
            <a:r>
              <a:rPr lang="en-US" baseline="0" dirty="0" err="1" smtClean="0"/>
              <a:t>tenham</a:t>
            </a:r>
            <a:r>
              <a:rPr lang="en-US" baseline="0" dirty="0" smtClean="0"/>
              <a:t> se tornado </a:t>
            </a:r>
            <a:r>
              <a:rPr lang="en-US" baseline="0" dirty="0" err="1" smtClean="0"/>
              <a:t>lucrativos</a:t>
            </a:r>
            <a:r>
              <a:rPr lang="en-US" baseline="0" dirty="0" smtClean="0"/>
              <a:t> </a:t>
            </a:r>
            <a:r>
              <a:rPr lang="en-US" baseline="0" dirty="0" err="1" smtClean="0"/>
              <a:t>por</a:t>
            </a:r>
            <a:r>
              <a:rPr lang="en-US" baseline="0" dirty="0" smtClean="0"/>
              <a:t> </a:t>
            </a:r>
            <a:r>
              <a:rPr lang="en-US" baseline="0" dirty="0" err="1" smtClean="0"/>
              <a:t>conta</a:t>
            </a:r>
            <a:r>
              <a:rPr lang="en-US" baseline="0" dirty="0" smtClean="0"/>
              <a:t> </a:t>
            </a:r>
            <a:r>
              <a:rPr lang="en-US" baseline="0" dirty="0" err="1" smtClean="0"/>
              <a:t>própria</a:t>
            </a:r>
            <a:r>
              <a:rPr lang="en-US" baseline="0" dirty="0" smtClean="0"/>
              <a:t>, </a:t>
            </a:r>
            <a:r>
              <a:rPr lang="en-US" baseline="0" dirty="0" err="1" smtClean="0"/>
              <a:t>precisam</a:t>
            </a:r>
            <a:r>
              <a:rPr lang="en-US" baseline="0" dirty="0" smtClean="0"/>
              <a:t> </a:t>
            </a:r>
            <a:r>
              <a:rPr lang="en-US" baseline="0" dirty="0" err="1" smtClean="0"/>
              <a:t>gerar</a:t>
            </a:r>
            <a:r>
              <a:rPr lang="en-US" baseline="0" dirty="0" smtClean="0"/>
              <a:t> valor </a:t>
            </a:r>
            <a:r>
              <a:rPr lang="en-US" baseline="0" dirty="0" err="1" smtClean="0"/>
              <a:t>alimentando</a:t>
            </a:r>
            <a:r>
              <a:rPr lang="en-US" baseline="0" dirty="0" smtClean="0"/>
              <a:t> o </a:t>
            </a:r>
            <a:r>
              <a:rPr lang="en-US" baseline="0" dirty="0" err="1" smtClean="0"/>
              <a:t>núcleo</a:t>
            </a:r>
            <a:r>
              <a:rPr lang="en-US" baseline="0" dirty="0" smtClean="0"/>
              <a:t>. A UPS </a:t>
            </a:r>
            <a:r>
              <a:rPr lang="en-US" baseline="0" dirty="0" err="1" smtClean="0"/>
              <a:t>constróie</a:t>
            </a:r>
            <a:r>
              <a:rPr lang="en-US" baseline="0" dirty="0" smtClean="0"/>
              <a:t> e </a:t>
            </a:r>
            <a:r>
              <a:rPr lang="en-US" baseline="0" dirty="0" err="1" smtClean="0"/>
              <a:t>adiquire</a:t>
            </a:r>
            <a:r>
              <a:rPr lang="en-US" baseline="0" dirty="0" smtClean="0"/>
              <a:t> </a:t>
            </a:r>
            <a:r>
              <a:rPr lang="en-US" baseline="0" dirty="0" err="1" smtClean="0"/>
              <a:t>negócios</a:t>
            </a:r>
            <a:r>
              <a:rPr lang="en-US" baseline="0" dirty="0" smtClean="0"/>
              <a:t> </a:t>
            </a:r>
            <a:r>
              <a:rPr lang="en-US" baseline="0" dirty="0" err="1" smtClean="0"/>
              <a:t>relacionados</a:t>
            </a:r>
            <a:r>
              <a:rPr lang="en-US" baseline="0" dirty="0" smtClean="0"/>
              <a:t> a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Esses</a:t>
            </a:r>
            <a:r>
              <a:rPr lang="en-US" baseline="0" dirty="0" smtClean="0"/>
              <a:t> </a:t>
            </a:r>
            <a:r>
              <a:rPr lang="en-US" baseline="0" dirty="0" err="1" smtClean="0"/>
              <a:t>negócios</a:t>
            </a:r>
            <a:r>
              <a:rPr lang="en-US" baseline="0" dirty="0" smtClean="0"/>
              <a:t> </a:t>
            </a:r>
            <a:r>
              <a:rPr lang="en-US" baseline="0" dirty="0" err="1" smtClean="0"/>
              <a:t>únicos</a:t>
            </a:r>
            <a:r>
              <a:rPr lang="en-US" baseline="0" dirty="0" smtClean="0"/>
              <a:t> </a:t>
            </a:r>
            <a:r>
              <a:rPr lang="en-US" baseline="0" dirty="0" err="1" smtClean="0"/>
              <a:t>não</a:t>
            </a:r>
            <a:r>
              <a:rPr lang="en-US" baseline="0" dirty="0" smtClean="0"/>
              <a:t> </a:t>
            </a:r>
            <a:r>
              <a:rPr lang="en-US" baseline="0" dirty="0" err="1" smtClean="0"/>
              <a:t>podem</a:t>
            </a:r>
            <a:r>
              <a:rPr lang="en-US" baseline="0" dirty="0" smtClean="0"/>
              <a:t> </a:t>
            </a:r>
            <a:r>
              <a:rPr lang="en-US" baseline="0" dirty="0" err="1" smtClean="0"/>
              <a:t>usar</a:t>
            </a:r>
            <a:r>
              <a:rPr lang="en-US" baseline="0" dirty="0" smtClean="0"/>
              <a:t> o </a:t>
            </a:r>
            <a:r>
              <a:rPr lang="en-US" baseline="0" dirty="0" err="1" smtClean="0"/>
              <a:t>alicerce</a:t>
            </a:r>
            <a:r>
              <a:rPr lang="en-US" baseline="0" dirty="0" smtClean="0"/>
              <a:t> de </a:t>
            </a:r>
            <a:r>
              <a:rPr lang="en-US" baseline="0" dirty="0" err="1" smtClean="0"/>
              <a:t>execução</a:t>
            </a:r>
            <a:r>
              <a:rPr lang="en-US" baseline="0" dirty="0" smtClean="0"/>
              <a:t> </a:t>
            </a:r>
            <a:r>
              <a:rPr lang="en-US" baseline="0" dirty="0" err="1" smtClean="0"/>
              <a:t>existente</a:t>
            </a:r>
            <a:r>
              <a:rPr lang="en-US" baseline="0" dirty="0" smtClean="0"/>
              <a:t> </a:t>
            </a:r>
            <a:r>
              <a:rPr lang="en-US" baseline="0" dirty="0" err="1" smtClean="0"/>
              <a:t>em</a:t>
            </a:r>
            <a:r>
              <a:rPr lang="en-US" baseline="0" dirty="0" smtClean="0"/>
              <a:t> </a:t>
            </a:r>
            <a:r>
              <a:rPr lang="en-US" baseline="0" dirty="0" err="1" smtClean="0"/>
              <a:t>novas</a:t>
            </a:r>
            <a:r>
              <a:rPr lang="en-US" baseline="0" dirty="0" smtClean="0"/>
              <a:t> </a:t>
            </a:r>
            <a:r>
              <a:rPr lang="en-US" baseline="0" dirty="0" err="1" smtClean="0"/>
              <a:t>operações</a:t>
            </a:r>
            <a:r>
              <a:rPr lang="en-US" baseline="0" dirty="0" smtClean="0"/>
              <a:t> </a:t>
            </a:r>
            <a:r>
              <a:rPr lang="en-US" baseline="0" dirty="0" err="1" smtClean="0"/>
              <a:t>comerciais</a:t>
            </a:r>
            <a:r>
              <a:rPr lang="en-US" baseline="0" dirty="0" smtClean="0"/>
              <a:t>, </a:t>
            </a:r>
            <a:r>
              <a:rPr lang="en-US" baseline="0" dirty="0" err="1" smtClean="0"/>
              <a:t>já</a:t>
            </a:r>
            <a:r>
              <a:rPr lang="en-US" baseline="0" dirty="0" smtClean="0"/>
              <a:t> </a:t>
            </a:r>
            <a:r>
              <a:rPr lang="en-US" baseline="0" dirty="0" err="1" smtClean="0"/>
              <a:t>que</a:t>
            </a:r>
            <a:r>
              <a:rPr lang="en-US" baseline="0" dirty="0" smtClean="0"/>
              <a:t> </a:t>
            </a:r>
            <a:r>
              <a:rPr lang="en-US" baseline="0" dirty="0" err="1" smtClean="0"/>
              <a:t>elas</a:t>
            </a:r>
            <a:r>
              <a:rPr lang="en-US" baseline="0" dirty="0" smtClean="0"/>
              <a:t> </a:t>
            </a:r>
            <a:r>
              <a:rPr lang="en-US" baseline="0" dirty="0" err="1" smtClean="0"/>
              <a:t>funcionam</a:t>
            </a:r>
            <a:r>
              <a:rPr lang="en-US" baseline="0" dirty="0" smtClean="0"/>
              <a:t> de outro </a:t>
            </a:r>
            <a:r>
              <a:rPr lang="en-US" baseline="0" dirty="0" err="1" smtClean="0"/>
              <a:t>modo</a:t>
            </a:r>
            <a:r>
              <a:rPr lang="en-US" baseline="0" dirty="0" smtClean="0"/>
              <a:t>.</a:t>
            </a:r>
          </a:p>
          <a:p>
            <a:pPr marL="171450" indent="-171450">
              <a:buFontTx/>
              <a:buChar char="•"/>
            </a:pPr>
            <a:r>
              <a:rPr lang="en-US" baseline="0" dirty="0" smtClean="0"/>
              <a:t>Com o </a:t>
            </a:r>
            <a:r>
              <a:rPr lang="en-US" baseline="0" dirty="0" err="1" smtClean="0"/>
              <a:t>negócio</a:t>
            </a:r>
            <a:r>
              <a:rPr lang="en-US" baseline="0" dirty="0" smtClean="0"/>
              <a:t> de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constituindo</a:t>
            </a:r>
            <a:r>
              <a:rPr lang="en-US" baseline="0" dirty="0" smtClean="0"/>
              <a:t> </a:t>
            </a:r>
            <a:r>
              <a:rPr lang="en-US" baseline="0" dirty="0" err="1" smtClean="0"/>
              <a:t>seu</a:t>
            </a:r>
            <a:r>
              <a:rPr lang="en-US" baseline="0" dirty="0" smtClean="0"/>
              <a:t> </a:t>
            </a:r>
            <a:r>
              <a:rPr lang="en-US" baseline="0" dirty="0" err="1" smtClean="0"/>
              <a:t>núcleo</a:t>
            </a:r>
            <a:r>
              <a:rPr lang="en-US" baseline="0" dirty="0" smtClean="0"/>
              <a:t>, a UPS </a:t>
            </a:r>
            <a:r>
              <a:rPr lang="en-US" baseline="0" dirty="0" err="1" smtClean="0"/>
              <a:t>criou</a:t>
            </a:r>
            <a:r>
              <a:rPr lang="en-US" baseline="0" dirty="0" smtClean="0"/>
              <a:t> um </a:t>
            </a:r>
            <a:r>
              <a:rPr lang="en-US" baseline="0" dirty="0" err="1" smtClean="0"/>
              <a:t>conjunto</a:t>
            </a:r>
            <a:r>
              <a:rPr lang="en-US" baseline="0" dirty="0" smtClean="0"/>
              <a:t> de </a:t>
            </a:r>
            <a:r>
              <a:rPr lang="en-US" baseline="0" dirty="0" err="1" smtClean="0"/>
              <a:t>negócios</a:t>
            </a:r>
            <a:r>
              <a:rPr lang="en-US" baseline="0" dirty="0" smtClean="0"/>
              <a:t> </a:t>
            </a:r>
            <a:r>
              <a:rPr lang="en-US" baseline="0" dirty="0" err="1" smtClean="0"/>
              <a:t>menores</a:t>
            </a:r>
            <a:r>
              <a:rPr lang="en-US" baseline="0" dirty="0" smtClean="0"/>
              <a:t>, </a:t>
            </a:r>
            <a:r>
              <a:rPr lang="en-US" baseline="0" dirty="0" err="1" smtClean="0"/>
              <a:t>voltados</a:t>
            </a:r>
            <a:r>
              <a:rPr lang="en-US" baseline="0" dirty="0" smtClean="0"/>
              <a:t> </a:t>
            </a:r>
            <a:r>
              <a:rPr lang="en-US" baseline="0" dirty="0" err="1" smtClean="0"/>
              <a:t>ao</a:t>
            </a:r>
            <a:r>
              <a:rPr lang="en-US" baseline="0" dirty="0" smtClean="0"/>
              <a:t> </a:t>
            </a:r>
            <a:r>
              <a:rPr lang="en-US" baseline="0" dirty="0" err="1" smtClean="0"/>
              <a:t>crescimento</a:t>
            </a:r>
            <a:r>
              <a:rPr lang="en-US" baseline="0" dirty="0" smtClean="0"/>
              <a:t>, </a:t>
            </a:r>
            <a:r>
              <a:rPr lang="en-US" baseline="0" dirty="0" err="1" smtClean="0"/>
              <a:t>como</a:t>
            </a:r>
            <a:r>
              <a:rPr lang="en-US" baseline="0" dirty="0" smtClean="0"/>
              <a:t> a UPS Supply chain solutions, UPS Capital corp. UPS Consulting, UPS STORE/MAIL BOXES.</a:t>
            </a:r>
          </a:p>
          <a:p>
            <a:pPr marL="171450" indent="-171450">
              <a:buFontTx/>
              <a:buChar char="•"/>
            </a:pPr>
            <a:r>
              <a:rPr lang="en-US" baseline="0" dirty="0" smtClean="0"/>
              <a:t>MODELO OPERACIONAL DO DISTRITO DE COLUMBIA: REQUERIA A PADRONIZAÇÃO DOS PROCESSOS COMUNS, INTEGRAÇÃO DOS PROCESSOS DE PONTA A PONTA BEM COMO O COMPARTILHAMENTO DE DADOS DAS AGÊNCIAS RELACIONADAS.</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31</a:t>
            </a:fld>
            <a:endParaRPr lang="pt-BR"/>
          </a:p>
        </p:txBody>
      </p:sp>
    </p:spTree>
    <p:extLst>
      <p:ext uri="{BB962C8B-B14F-4D97-AF65-F5344CB8AC3E}">
        <p14:creationId xmlns:p14="http://schemas.microsoft.com/office/powerpoint/2010/main" val="1445900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Processo</a:t>
            </a:r>
            <a:r>
              <a:rPr lang="en-US" baseline="0" dirty="0" smtClean="0"/>
              <a:t> de </a:t>
            </a:r>
            <a:r>
              <a:rPr lang="en-US" baseline="0" dirty="0" err="1" smtClean="0"/>
              <a:t>Aquisição</a:t>
            </a:r>
            <a:r>
              <a:rPr lang="en-US" baseline="0" dirty="0" smtClean="0"/>
              <a:t> da UPS: </a:t>
            </a:r>
            <a:r>
              <a:rPr lang="en-US" baseline="0" dirty="0" err="1" smtClean="0"/>
              <a:t>Passando</a:t>
            </a:r>
            <a:r>
              <a:rPr lang="en-US" baseline="0" dirty="0" smtClean="0"/>
              <a:t> </a:t>
            </a:r>
            <a:r>
              <a:rPr lang="en-US" baseline="0" dirty="0" err="1" smtClean="0"/>
              <a:t>para</a:t>
            </a:r>
            <a:r>
              <a:rPr lang="en-US" baseline="0" dirty="0" smtClean="0"/>
              <a:t> um </a:t>
            </a:r>
            <a:r>
              <a:rPr lang="en-US" baseline="0" dirty="0" err="1" smtClean="0"/>
              <a:t>modelo</a:t>
            </a:r>
            <a:r>
              <a:rPr lang="en-US" baseline="0" dirty="0" smtClean="0"/>
              <a:t> UNIFICAÇÃO PARA  DIVERSIFICAÇÃO</a:t>
            </a:r>
          </a:p>
          <a:p>
            <a:pPr marL="171450" indent="-171450">
              <a:buFontTx/>
              <a:buChar char="•"/>
            </a:pPr>
            <a:r>
              <a:rPr lang="en-US" baseline="0" dirty="0" smtClean="0"/>
              <a:t>A UPS </a:t>
            </a:r>
            <a:r>
              <a:rPr lang="en-US" baseline="0" dirty="0" err="1" smtClean="0"/>
              <a:t>criou</a:t>
            </a:r>
            <a:r>
              <a:rPr lang="en-US" baseline="0" dirty="0" smtClean="0"/>
              <a:t> </a:t>
            </a:r>
            <a:r>
              <a:rPr lang="en-US" baseline="0" dirty="0" err="1" smtClean="0"/>
              <a:t>oportunidades</a:t>
            </a:r>
            <a:r>
              <a:rPr lang="en-US" baseline="0" dirty="0" smtClean="0"/>
              <a:t> de </a:t>
            </a:r>
            <a:r>
              <a:rPr lang="en-US" baseline="0" dirty="0" err="1" smtClean="0"/>
              <a:t>crescimento</a:t>
            </a:r>
            <a:r>
              <a:rPr lang="en-US" baseline="0" dirty="0" smtClean="0"/>
              <a:t> </a:t>
            </a:r>
            <a:r>
              <a:rPr lang="en-US" baseline="0" dirty="0" err="1" smtClean="0"/>
              <a:t>agregando</a:t>
            </a:r>
            <a:r>
              <a:rPr lang="en-US" baseline="0" dirty="0" smtClean="0"/>
              <a:t> </a:t>
            </a:r>
            <a:r>
              <a:rPr lang="en-US" baseline="0" dirty="0" err="1" smtClean="0"/>
              <a:t>novos</a:t>
            </a:r>
            <a:r>
              <a:rPr lang="en-US" baseline="0" dirty="0" smtClean="0"/>
              <a:t> </a:t>
            </a:r>
            <a:r>
              <a:rPr lang="en-US" baseline="0" dirty="0" err="1" smtClean="0"/>
              <a:t>negócios</a:t>
            </a:r>
            <a:r>
              <a:rPr lang="en-US" baseline="0" dirty="0" smtClean="0"/>
              <a:t> </a:t>
            </a:r>
            <a:r>
              <a:rPr lang="en-US" baseline="0" dirty="0" err="1" smtClean="0"/>
              <a:t>que</a:t>
            </a:r>
            <a:r>
              <a:rPr lang="en-US" baseline="0" dirty="0" smtClean="0"/>
              <a:t>, </a:t>
            </a:r>
            <a:r>
              <a:rPr lang="en-US" baseline="0" dirty="0" err="1" smtClean="0"/>
              <a:t>embora</a:t>
            </a:r>
            <a:r>
              <a:rPr lang="en-US" baseline="0" dirty="0" smtClean="0"/>
              <a:t> </a:t>
            </a:r>
            <a:r>
              <a:rPr lang="en-US" baseline="0" dirty="0" err="1" smtClean="0"/>
              <a:t>tenham</a:t>
            </a:r>
            <a:r>
              <a:rPr lang="en-US" baseline="0" dirty="0" smtClean="0"/>
              <a:t> se tornado </a:t>
            </a:r>
            <a:r>
              <a:rPr lang="en-US" baseline="0" dirty="0" err="1" smtClean="0"/>
              <a:t>lucrativos</a:t>
            </a:r>
            <a:r>
              <a:rPr lang="en-US" baseline="0" dirty="0" smtClean="0"/>
              <a:t> </a:t>
            </a:r>
            <a:r>
              <a:rPr lang="en-US" baseline="0" dirty="0" err="1" smtClean="0"/>
              <a:t>por</a:t>
            </a:r>
            <a:r>
              <a:rPr lang="en-US" baseline="0" dirty="0" smtClean="0"/>
              <a:t> </a:t>
            </a:r>
            <a:r>
              <a:rPr lang="en-US" baseline="0" dirty="0" err="1" smtClean="0"/>
              <a:t>conta</a:t>
            </a:r>
            <a:r>
              <a:rPr lang="en-US" baseline="0" dirty="0" smtClean="0"/>
              <a:t> </a:t>
            </a:r>
            <a:r>
              <a:rPr lang="en-US" baseline="0" dirty="0" err="1" smtClean="0"/>
              <a:t>própria</a:t>
            </a:r>
            <a:r>
              <a:rPr lang="en-US" baseline="0" dirty="0" smtClean="0"/>
              <a:t>, </a:t>
            </a:r>
            <a:r>
              <a:rPr lang="en-US" baseline="0" dirty="0" err="1" smtClean="0"/>
              <a:t>precisam</a:t>
            </a:r>
            <a:r>
              <a:rPr lang="en-US" baseline="0" dirty="0" smtClean="0"/>
              <a:t> </a:t>
            </a:r>
            <a:r>
              <a:rPr lang="en-US" baseline="0" dirty="0" err="1" smtClean="0"/>
              <a:t>gerar</a:t>
            </a:r>
            <a:r>
              <a:rPr lang="en-US" baseline="0" dirty="0" smtClean="0"/>
              <a:t> valor </a:t>
            </a:r>
            <a:r>
              <a:rPr lang="en-US" baseline="0" dirty="0" err="1" smtClean="0"/>
              <a:t>alimentando</a:t>
            </a:r>
            <a:r>
              <a:rPr lang="en-US" baseline="0" dirty="0" smtClean="0"/>
              <a:t> o </a:t>
            </a:r>
            <a:r>
              <a:rPr lang="en-US" baseline="0" dirty="0" err="1" smtClean="0"/>
              <a:t>núcleo</a:t>
            </a:r>
            <a:r>
              <a:rPr lang="en-US" baseline="0" dirty="0" smtClean="0"/>
              <a:t>. A UPS </a:t>
            </a:r>
            <a:r>
              <a:rPr lang="en-US" baseline="0" dirty="0" err="1" smtClean="0"/>
              <a:t>constróie</a:t>
            </a:r>
            <a:r>
              <a:rPr lang="en-US" baseline="0" dirty="0" smtClean="0"/>
              <a:t> e </a:t>
            </a:r>
            <a:r>
              <a:rPr lang="en-US" baseline="0" dirty="0" err="1" smtClean="0"/>
              <a:t>adiquire</a:t>
            </a:r>
            <a:r>
              <a:rPr lang="en-US" baseline="0" dirty="0" smtClean="0"/>
              <a:t> </a:t>
            </a:r>
            <a:r>
              <a:rPr lang="en-US" baseline="0" dirty="0" err="1" smtClean="0"/>
              <a:t>negócios</a:t>
            </a:r>
            <a:r>
              <a:rPr lang="en-US" baseline="0" dirty="0" smtClean="0"/>
              <a:t> </a:t>
            </a:r>
            <a:r>
              <a:rPr lang="en-US" baseline="0" dirty="0" err="1" smtClean="0"/>
              <a:t>relacionados</a:t>
            </a:r>
            <a:r>
              <a:rPr lang="en-US" baseline="0" dirty="0" smtClean="0"/>
              <a:t> a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Esses</a:t>
            </a:r>
            <a:r>
              <a:rPr lang="en-US" baseline="0" dirty="0" smtClean="0"/>
              <a:t> </a:t>
            </a:r>
            <a:r>
              <a:rPr lang="en-US" baseline="0" dirty="0" err="1" smtClean="0"/>
              <a:t>negócios</a:t>
            </a:r>
            <a:r>
              <a:rPr lang="en-US" baseline="0" dirty="0" smtClean="0"/>
              <a:t> </a:t>
            </a:r>
            <a:r>
              <a:rPr lang="en-US" baseline="0" dirty="0" err="1" smtClean="0"/>
              <a:t>únicos</a:t>
            </a:r>
            <a:r>
              <a:rPr lang="en-US" baseline="0" dirty="0" smtClean="0"/>
              <a:t> </a:t>
            </a:r>
            <a:r>
              <a:rPr lang="en-US" baseline="0" dirty="0" err="1" smtClean="0"/>
              <a:t>não</a:t>
            </a:r>
            <a:r>
              <a:rPr lang="en-US" baseline="0" dirty="0" smtClean="0"/>
              <a:t> </a:t>
            </a:r>
            <a:r>
              <a:rPr lang="en-US" baseline="0" dirty="0" err="1" smtClean="0"/>
              <a:t>podem</a:t>
            </a:r>
            <a:r>
              <a:rPr lang="en-US" baseline="0" dirty="0" smtClean="0"/>
              <a:t> </a:t>
            </a:r>
            <a:r>
              <a:rPr lang="en-US" baseline="0" dirty="0" err="1" smtClean="0"/>
              <a:t>usar</a:t>
            </a:r>
            <a:r>
              <a:rPr lang="en-US" baseline="0" dirty="0" smtClean="0"/>
              <a:t> o </a:t>
            </a:r>
            <a:r>
              <a:rPr lang="en-US" baseline="0" dirty="0" err="1" smtClean="0"/>
              <a:t>alicerce</a:t>
            </a:r>
            <a:r>
              <a:rPr lang="en-US" baseline="0" dirty="0" smtClean="0"/>
              <a:t> de </a:t>
            </a:r>
            <a:r>
              <a:rPr lang="en-US" baseline="0" dirty="0" err="1" smtClean="0"/>
              <a:t>execução</a:t>
            </a:r>
            <a:r>
              <a:rPr lang="en-US" baseline="0" dirty="0" smtClean="0"/>
              <a:t> </a:t>
            </a:r>
            <a:r>
              <a:rPr lang="en-US" baseline="0" dirty="0" err="1" smtClean="0"/>
              <a:t>existente</a:t>
            </a:r>
            <a:r>
              <a:rPr lang="en-US" baseline="0" dirty="0" smtClean="0"/>
              <a:t> </a:t>
            </a:r>
            <a:r>
              <a:rPr lang="en-US" baseline="0" dirty="0" err="1" smtClean="0"/>
              <a:t>em</a:t>
            </a:r>
            <a:r>
              <a:rPr lang="en-US" baseline="0" dirty="0" smtClean="0"/>
              <a:t> </a:t>
            </a:r>
            <a:r>
              <a:rPr lang="en-US" baseline="0" dirty="0" err="1" smtClean="0"/>
              <a:t>novas</a:t>
            </a:r>
            <a:r>
              <a:rPr lang="en-US" baseline="0" dirty="0" smtClean="0"/>
              <a:t> </a:t>
            </a:r>
            <a:r>
              <a:rPr lang="en-US" baseline="0" dirty="0" err="1" smtClean="0"/>
              <a:t>operações</a:t>
            </a:r>
            <a:r>
              <a:rPr lang="en-US" baseline="0" dirty="0" smtClean="0"/>
              <a:t> </a:t>
            </a:r>
            <a:r>
              <a:rPr lang="en-US" baseline="0" dirty="0" err="1" smtClean="0"/>
              <a:t>comerciais</a:t>
            </a:r>
            <a:r>
              <a:rPr lang="en-US" baseline="0" dirty="0" smtClean="0"/>
              <a:t>, </a:t>
            </a:r>
            <a:r>
              <a:rPr lang="en-US" baseline="0" dirty="0" err="1" smtClean="0"/>
              <a:t>já</a:t>
            </a:r>
            <a:r>
              <a:rPr lang="en-US" baseline="0" dirty="0" smtClean="0"/>
              <a:t> </a:t>
            </a:r>
            <a:r>
              <a:rPr lang="en-US" baseline="0" dirty="0" err="1" smtClean="0"/>
              <a:t>que</a:t>
            </a:r>
            <a:r>
              <a:rPr lang="en-US" baseline="0" dirty="0" smtClean="0"/>
              <a:t> </a:t>
            </a:r>
            <a:r>
              <a:rPr lang="en-US" baseline="0" dirty="0" err="1" smtClean="0"/>
              <a:t>elas</a:t>
            </a:r>
            <a:r>
              <a:rPr lang="en-US" baseline="0" dirty="0" smtClean="0"/>
              <a:t> </a:t>
            </a:r>
            <a:r>
              <a:rPr lang="en-US" baseline="0" dirty="0" err="1" smtClean="0"/>
              <a:t>funcionam</a:t>
            </a:r>
            <a:r>
              <a:rPr lang="en-US" baseline="0" dirty="0" smtClean="0"/>
              <a:t> de outro </a:t>
            </a:r>
            <a:r>
              <a:rPr lang="en-US" baseline="0" dirty="0" err="1" smtClean="0"/>
              <a:t>modo</a:t>
            </a:r>
            <a:r>
              <a:rPr lang="en-US" baseline="0" dirty="0" smtClean="0"/>
              <a:t>.</a:t>
            </a:r>
          </a:p>
          <a:p>
            <a:pPr marL="171450" indent="-171450">
              <a:buFontTx/>
              <a:buChar char="•"/>
            </a:pPr>
            <a:r>
              <a:rPr lang="en-US" baseline="0" dirty="0" smtClean="0"/>
              <a:t>Com o </a:t>
            </a:r>
            <a:r>
              <a:rPr lang="en-US" baseline="0" dirty="0" err="1" smtClean="0"/>
              <a:t>negócio</a:t>
            </a:r>
            <a:r>
              <a:rPr lang="en-US" baseline="0" dirty="0" smtClean="0"/>
              <a:t> de </a:t>
            </a:r>
            <a:r>
              <a:rPr lang="en-US" baseline="0" dirty="0" err="1" smtClean="0"/>
              <a:t>entrega</a:t>
            </a:r>
            <a:r>
              <a:rPr lang="en-US" baseline="0" dirty="0" smtClean="0"/>
              <a:t> de </a:t>
            </a:r>
            <a:r>
              <a:rPr lang="en-US" baseline="0" dirty="0" err="1" smtClean="0"/>
              <a:t>pacotes</a:t>
            </a:r>
            <a:r>
              <a:rPr lang="en-US" baseline="0" dirty="0" smtClean="0"/>
              <a:t> </a:t>
            </a:r>
            <a:r>
              <a:rPr lang="en-US" baseline="0" dirty="0" err="1" smtClean="0"/>
              <a:t>constituindo</a:t>
            </a:r>
            <a:r>
              <a:rPr lang="en-US" baseline="0" dirty="0" smtClean="0"/>
              <a:t> </a:t>
            </a:r>
            <a:r>
              <a:rPr lang="en-US" baseline="0" dirty="0" err="1" smtClean="0"/>
              <a:t>seu</a:t>
            </a:r>
            <a:r>
              <a:rPr lang="en-US" baseline="0" dirty="0" smtClean="0"/>
              <a:t> </a:t>
            </a:r>
            <a:r>
              <a:rPr lang="en-US" baseline="0" dirty="0" err="1" smtClean="0"/>
              <a:t>núcleo</a:t>
            </a:r>
            <a:r>
              <a:rPr lang="en-US" baseline="0" dirty="0" smtClean="0"/>
              <a:t>, a UPS </a:t>
            </a:r>
            <a:r>
              <a:rPr lang="en-US" baseline="0" dirty="0" err="1" smtClean="0"/>
              <a:t>criou</a:t>
            </a:r>
            <a:r>
              <a:rPr lang="en-US" baseline="0" dirty="0" smtClean="0"/>
              <a:t> um </a:t>
            </a:r>
            <a:r>
              <a:rPr lang="en-US" baseline="0" dirty="0" err="1" smtClean="0"/>
              <a:t>conjunto</a:t>
            </a:r>
            <a:r>
              <a:rPr lang="en-US" baseline="0" dirty="0" smtClean="0"/>
              <a:t> de </a:t>
            </a:r>
            <a:r>
              <a:rPr lang="en-US" baseline="0" dirty="0" err="1" smtClean="0"/>
              <a:t>negócios</a:t>
            </a:r>
            <a:r>
              <a:rPr lang="en-US" baseline="0" dirty="0" smtClean="0"/>
              <a:t> </a:t>
            </a:r>
            <a:r>
              <a:rPr lang="en-US" baseline="0" dirty="0" err="1" smtClean="0"/>
              <a:t>menores</a:t>
            </a:r>
            <a:r>
              <a:rPr lang="en-US" baseline="0" dirty="0" smtClean="0"/>
              <a:t>, </a:t>
            </a:r>
            <a:r>
              <a:rPr lang="en-US" baseline="0" dirty="0" err="1" smtClean="0"/>
              <a:t>voltados</a:t>
            </a:r>
            <a:r>
              <a:rPr lang="en-US" baseline="0" dirty="0" smtClean="0"/>
              <a:t> </a:t>
            </a:r>
            <a:r>
              <a:rPr lang="en-US" baseline="0" dirty="0" err="1" smtClean="0"/>
              <a:t>ao</a:t>
            </a:r>
            <a:r>
              <a:rPr lang="en-US" baseline="0" dirty="0" smtClean="0"/>
              <a:t> </a:t>
            </a:r>
            <a:r>
              <a:rPr lang="en-US" baseline="0" dirty="0" err="1" smtClean="0"/>
              <a:t>crescimento</a:t>
            </a:r>
            <a:r>
              <a:rPr lang="en-US" baseline="0" dirty="0" smtClean="0"/>
              <a:t>, </a:t>
            </a:r>
            <a:r>
              <a:rPr lang="en-US" baseline="0" dirty="0" err="1" smtClean="0"/>
              <a:t>como</a:t>
            </a:r>
            <a:r>
              <a:rPr lang="en-US" baseline="0" dirty="0" smtClean="0"/>
              <a:t> a UPS Supply chain solutions, UPS Capital corp. UPS Consulting, UPS STORE/MAIL BOXES.</a:t>
            </a:r>
          </a:p>
          <a:p>
            <a:pPr marL="171450" indent="-171450">
              <a:buFontTx/>
              <a:buChar char="•"/>
            </a:pPr>
            <a:r>
              <a:rPr lang="en-US" baseline="0" dirty="0" smtClean="0"/>
              <a:t>MODELO OPERACIONAL DO DISTRITO DE COLUMBIA: REQUERIA A PADRONIZAÇÃO DOS PROCESSOS COMUNS, INTEGRAÇÃO DOS PROCESSOS DE PONTA A PONTA BEM COMO O COMPARTILHAMENTO DE DADOS DAS AGÊNCIAS RELACIONADAS.</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32</a:t>
            </a:fld>
            <a:endParaRPr lang="pt-BR"/>
          </a:p>
        </p:txBody>
      </p:sp>
    </p:spTree>
    <p:extLst>
      <p:ext uri="{BB962C8B-B14F-4D97-AF65-F5344CB8AC3E}">
        <p14:creationId xmlns:p14="http://schemas.microsoft.com/office/powerpoint/2010/main" val="144590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C87CC-4755-D243-BEED-208E4B289E21}" type="slidenum">
              <a:rPr lang="en-US"/>
              <a:pPr/>
              <a:t>33</a:t>
            </a:fld>
            <a:endParaRPr lang="en-US"/>
          </a:p>
        </p:txBody>
      </p:sp>
      <p:sp>
        <p:nvSpPr>
          <p:cNvPr id="2010114" name="Rectangle 2"/>
          <p:cNvSpPr>
            <a:spLocks noGrp="1" noRot="1" noChangeAspect="1" noChangeArrowheads="1" noTextEdit="1"/>
          </p:cNvSpPr>
          <p:nvPr>
            <p:ph type="sldImg"/>
          </p:nvPr>
        </p:nvSpPr>
        <p:spPr>
          <a:xfrm>
            <a:off x="1019175" y="711200"/>
            <a:ext cx="4737100" cy="3554413"/>
          </a:xfrm>
          <a:ln/>
          <a:extLst>
            <a:ext uri="{FAA26D3D-D897-4be2-8F04-BA451C77F1D7}">
              <ma14:placeholderFlag xmlns:ma14="http://schemas.microsoft.com/office/mac/drawingml/2011/main" val="1"/>
            </a:ext>
          </a:extLst>
        </p:spPr>
      </p:sp>
      <p:sp>
        <p:nvSpPr>
          <p:cNvPr id="2010115" name="Rectangle 3"/>
          <p:cNvSpPr>
            <a:spLocks noGrp="1" noChangeArrowheads="1"/>
          </p:cNvSpPr>
          <p:nvPr>
            <p:ph type="body" idx="1"/>
          </p:nvPr>
        </p:nvSpPr>
        <p:spPr>
          <a:xfrm>
            <a:off x="676942" y="4502831"/>
            <a:ext cx="5424742" cy="4266182"/>
          </a:xfrm>
        </p:spPr>
        <p:txBody>
          <a:bodyPr/>
          <a:lstStyle/>
          <a:p>
            <a:r>
              <a:rPr lang="en-US"/>
              <a:t>&lt;Introductions&gt;</a:t>
            </a:r>
          </a:p>
          <a:p>
            <a:r>
              <a:rPr lang="en-US"/>
              <a:t>Getting to the heart of Service Oriented Architecture</a:t>
            </a:r>
          </a:p>
          <a:p>
            <a:r>
              <a:rPr lang="en-US"/>
              <a:t>Many of you in the room today will be at least a little bit familiar with Service Oriented Architecture or SOA.  It</a:t>
            </a:r>
            <a:r>
              <a:rPr lang="ja-JP" altLang="en-US">
                <a:latin typeface="Arial"/>
              </a:rPr>
              <a:t>’</a:t>
            </a:r>
            <a:r>
              <a:rPr lang="en-US"/>
              <a:t>s one of the most widely discussed topics in the information technology field today.  The reason I</a:t>
            </a:r>
            <a:r>
              <a:rPr lang="ja-JP" altLang="en-US">
                <a:latin typeface="Arial"/>
              </a:rPr>
              <a:t>’</a:t>
            </a:r>
            <a:r>
              <a:rPr lang="en-US"/>
              <a:t>m here to discuss it with you is to help take SOA out of the theoretical and into the practical and discuss ways that &lt;X company&gt; can use SOA for real business benefit.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B8D68-39FC-F741-A7C1-447103CF91C0}" type="slidenum">
              <a:rPr lang="en-US"/>
              <a:pPr/>
              <a:t>34</a:t>
            </a:fld>
            <a:endParaRPr lang="en-US"/>
          </a:p>
        </p:txBody>
      </p:sp>
      <p:sp>
        <p:nvSpPr>
          <p:cNvPr id="2012162"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12163"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196627-D9BF-E141-ACD0-F8DDA3FA44D0}" type="slidenum">
              <a:rPr lang="en-US"/>
              <a:pPr/>
              <a:t>35</a:t>
            </a:fld>
            <a:endParaRPr lang="en-US"/>
          </a:p>
        </p:txBody>
      </p:sp>
      <p:sp>
        <p:nvSpPr>
          <p:cNvPr id="2014210"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14211" name="Rectangle 3"/>
          <p:cNvSpPr>
            <a:spLocks noGrp="1" noChangeArrowheads="1"/>
          </p:cNvSpPr>
          <p:nvPr>
            <p:ph type="body" idx="1"/>
          </p:nvPr>
        </p:nvSpPr>
        <p:spPr>
          <a:xfrm>
            <a:off x="904124" y="4502831"/>
            <a:ext cx="4970378" cy="4266182"/>
          </a:xfrm>
        </p:spPr>
        <p:txBody>
          <a:bodyPr/>
          <a:lstStyle/>
          <a:p>
            <a:r>
              <a:rPr lang="pt-BR" dirty="0" err="1" smtClean="0"/>
              <a:t>Ahead</a:t>
            </a:r>
            <a:r>
              <a:rPr lang="pt-BR" dirty="0" smtClean="0"/>
              <a:t> </a:t>
            </a:r>
            <a:r>
              <a:rPr lang="pt-BR" dirty="0" err="1" smtClean="0"/>
              <a:t>of</a:t>
            </a:r>
            <a:r>
              <a:rPr lang="pt-BR" dirty="0" smtClean="0"/>
              <a:t> time = daqui para frente</a:t>
            </a:r>
          </a:p>
          <a:p>
            <a:r>
              <a:rPr lang="pt-BR" dirty="0" err="1" smtClean="0"/>
              <a:t>Doomed</a:t>
            </a:r>
            <a:r>
              <a:rPr lang="pt-BR" baseline="0" dirty="0" smtClean="0"/>
              <a:t> = dos projetos que eu mais gosto são os “sem esperanças” </a:t>
            </a:r>
            <a:r>
              <a:rPr lang="pt-BR" baseline="0" smtClean="0"/>
              <a:t>sem futuro....</a:t>
            </a:r>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1F63A910-8E5C-42B9-82F6-CC8A9A7E5166}" type="slidenum">
              <a:rPr lang="en-US"/>
              <a:pPr/>
              <a:t>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76275" y="4502150"/>
            <a:ext cx="5426075" cy="4268788"/>
          </a:xfrm>
          <a:noFill/>
          <a:ln/>
        </p:spPr>
        <p:txBody>
          <a:bodyPr/>
          <a:lstStyle/>
          <a:p>
            <a:r>
              <a:rPr lang="pt-BR" dirty="0" smtClean="0"/>
              <a:t>Para a definição da arquitetura corporativa será necessário definir as estratégias de negócios e de TI.</a:t>
            </a:r>
          </a:p>
          <a:p>
            <a:r>
              <a:rPr lang="pt-BR" dirty="0" smtClean="0"/>
              <a:t>Informações (dados que serão trabalhados)</a:t>
            </a:r>
          </a:p>
          <a:p>
            <a:r>
              <a:rPr lang="pt-BR" dirty="0" smtClean="0"/>
              <a:t>Uma arquitetura Corporativa sem Governança: Gerenciamento esta fadado ao fracasso (visão do negócio, da organização como um todo) (</a:t>
            </a:r>
            <a:r>
              <a:rPr lang="pt-BR" dirty="0" err="1" smtClean="0"/>
              <a:t>principios</a:t>
            </a:r>
            <a:r>
              <a:rPr lang="pt-BR" dirty="0" smtClean="0"/>
              <a:t> = ética, valores) (</a:t>
            </a:r>
            <a:r>
              <a:rPr lang="pt-BR" dirty="0" err="1" smtClean="0"/>
              <a:t>padroes</a:t>
            </a:r>
            <a:r>
              <a:rPr lang="pt-BR" dirty="0" smtClean="0"/>
              <a:t> em relação aos procedimentos,</a:t>
            </a:r>
          </a:p>
          <a:p>
            <a:r>
              <a:rPr lang="pt-BR" dirty="0" smtClean="0"/>
              <a:t>Processos), (</a:t>
            </a:r>
            <a:r>
              <a:rPr lang="pt-BR" dirty="0" err="1" smtClean="0"/>
              <a:t>guidelines</a:t>
            </a:r>
            <a:r>
              <a:rPr lang="pt-BR" dirty="0" smtClean="0"/>
              <a:t> – possui manuais para seguir)’(métrica=medir) (framework = modelo)</a:t>
            </a:r>
          </a:p>
          <a:p>
            <a:r>
              <a:rPr lang="pt-BR" dirty="0" smtClean="0"/>
              <a:t>Tudo precisa estar alinhado ao ambiente de negócios e </a:t>
            </a:r>
            <a:r>
              <a:rPr lang="pt-BR" dirty="0" err="1" smtClean="0"/>
              <a:t>infra-estrutura</a:t>
            </a:r>
            <a:r>
              <a:rPr lang="pt-BR" dirty="0" smtClean="0"/>
              <a:t> e dão suporte a arquitetura corporativa</a:t>
            </a:r>
          </a:p>
          <a:p>
            <a:r>
              <a:rPr lang="en-US" sz="1200" kern="1200" dirty="0" smtClean="0">
                <a:solidFill>
                  <a:schemeClr val="tx1"/>
                </a:solidFill>
                <a:latin typeface="Arial" charset="0"/>
                <a:ea typeface="ＭＳ Ｐゴシック" charset="-128"/>
                <a:cs typeface="+mn-cs"/>
              </a:rPr>
              <a:t>A </a:t>
            </a:r>
            <a:r>
              <a:rPr lang="en-US" sz="1200" kern="1200" dirty="0" err="1" smtClean="0">
                <a:solidFill>
                  <a:schemeClr val="tx1"/>
                </a:solidFill>
                <a:latin typeface="Arial" charset="0"/>
                <a:ea typeface="ＭＳ Ｐゴシック" charset="-128"/>
                <a:cs typeface="+mn-cs"/>
              </a:rPr>
              <a:t>estratégia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pode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ser</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definida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como</a:t>
            </a:r>
            <a:r>
              <a:rPr lang="en-US" sz="1200" kern="1200" dirty="0" smtClean="0">
                <a:solidFill>
                  <a:schemeClr val="tx1"/>
                </a:solidFill>
                <a:latin typeface="Arial" charset="0"/>
                <a:ea typeface="ＭＳ Ｐゴシック" charset="-128"/>
                <a:cs typeface="+mn-cs"/>
              </a:rPr>
              <a:t> o </a:t>
            </a:r>
            <a:r>
              <a:rPr lang="en-US" sz="1200" kern="1200" dirty="0" err="1" smtClean="0">
                <a:solidFill>
                  <a:schemeClr val="tx1"/>
                </a:solidFill>
                <a:latin typeface="Arial" charset="0"/>
                <a:ea typeface="ＭＳ Ｐゴシック" charset="-128"/>
                <a:cs typeface="+mn-cs"/>
              </a:rPr>
              <a:t>conjunto</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objetivos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finalidades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metas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diretrizes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fundamentais</a:t>
            </a:r>
            <a:r>
              <a:rPr lang="en-US" sz="1200" kern="1200" dirty="0" smtClean="0">
                <a:solidFill>
                  <a:schemeClr val="tx1"/>
                </a:solidFill>
                <a:latin typeface="Arial" charset="0"/>
                <a:ea typeface="ＭＳ Ｐゴシック" charset="-128"/>
                <a:cs typeface="+mn-cs"/>
              </a:rPr>
              <a:t> e </a:t>
            </a:r>
            <a:r>
              <a:rPr lang="en-US" sz="1200" kern="1200" dirty="0" err="1" smtClean="0">
                <a:solidFill>
                  <a:schemeClr val="tx1"/>
                </a:solidFill>
                <a:latin typeface="Arial" charset="0"/>
                <a:ea typeface="ＭＳ Ｐゴシック" charset="-128"/>
                <a:cs typeface="+mn-cs"/>
              </a:rPr>
              <a:t>os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planos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para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atingir</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objetivos</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postulados</a:t>
            </a:r>
            <a:r>
              <a:rPr lang="en-US" sz="1200" kern="1200" dirty="0" smtClean="0">
                <a:solidFill>
                  <a:schemeClr val="tx1"/>
                </a:solidFill>
                <a:latin typeface="Arial" charset="0"/>
                <a:ea typeface="ＭＳ Ｐゴシック" charset="-128"/>
                <a:cs typeface="+mn-cs"/>
              </a:rPr>
              <a:t> de forma a </a:t>
            </a:r>
            <a:r>
              <a:rPr lang="en-US" sz="1200" kern="1200" dirty="0" err="1" smtClean="0">
                <a:solidFill>
                  <a:schemeClr val="tx1"/>
                </a:solidFill>
                <a:latin typeface="Arial" charset="0"/>
                <a:ea typeface="ＭＳ Ｐゴシック" charset="-128"/>
                <a:cs typeface="+mn-cs"/>
              </a:rPr>
              <a:t>definir</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que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situação</a:t>
            </a:r>
            <a:r>
              <a:rPr lang="en-US" sz="1200" kern="1200" dirty="0" smtClean="0">
                <a:solidFill>
                  <a:schemeClr val="tx1"/>
                </a:solidFill>
                <a:latin typeface="Arial" charset="0"/>
                <a:ea typeface="ＭＳ Ｐゴシック" charset="-128"/>
                <a:cs typeface="+mn-cs"/>
              </a:rPr>
              <a:t> a </a:t>
            </a:r>
            <a:r>
              <a:rPr lang="en-US" sz="1200" kern="1200" dirty="0" err="1" smtClean="0">
                <a:solidFill>
                  <a:schemeClr val="tx1"/>
                </a:solidFill>
                <a:latin typeface="Arial" charset="0"/>
                <a:ea typeface="ＭＳ Ｐゴシック" charset="-128"/>
                <a:cs typeface="+mn-cs"/>
              </a:rPr>
              <a:t>organização</a:t>
            </a:r>
            <a:r>
              <a:rPr lang="en-US" sz="1200" kern="1200" dirty="0" smtClean="0">
                <a:solidFill>
                  <a:schemeClr val="tx1"/>
                </a:solidFill>
                <a:latin typeface="Arial" charset="0"/>
                <a:ea typeface="ＭＳ Ｐゴシック" charset="-128"/>
                <a:cs typeface="+mn-cs"/>
              </a:rPr>
              <a:t> se </a:t>
            </a:r>
            <a:r>
              <a:rPr lang="en-US" sz="1200" kern="1200" dirty="0" err="1" smtClean="0">
                <a:solidFill>
                  <a:schemeClr val="tx1"/>
                </a:solidFill>
                <a:latin typeface="Arial" charset="0"/>
                <a:ea typeface="ＭＳ Ｐゴシック" charset="-128"/>
                <a:cs typeface="+mn-cs"/>
              </a:rPr>
              <a:t>encontra,que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tipo</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organização</a:t>
            </a:r>
            <a:r>
              <a:rPr lang="en-US" sz="1200" kern="1200" dirty="0" smtClean="0">
                <a:solidFill>
                  <a:schemeClr val="tx1"/>
                </a:solidFill>
                <a:latin typeface="Arial" charset="0"/>
                <a:ea typeface="ＭＳ Ｐゴシック" charset="-128"/>
                <a:cs typeface="+mn-cs"/>
              </a:rPr>
              <a:t> se </a:t>
            </a:r>
            <a:r>
              <a:rPr lang="en-US" sz="1200" kern="1200" dirty="0" err="1" smtClean="0">
                <a:solidFill>
                  <a:schemeClr val="tx1"/>
                </a:solidFill>
                <a:latin typeface="Arial" charset="0"/>
                <a:ea typeface="ＭＳ Ｐゴシック" charset="-128"/>
                <a:cs typeface="+mn-cs"/>
              </a:rPr>
              <a:t>encontra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que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tipo</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organização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ela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é</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ou</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deseja</a:t>
            </a:r>
            <a:r>
              <a:rPr lang="en-US" sz="1200" kern="1200" dirty="0" smtClean="0">
                <a:solidFill>
                  <a:schemeClr val="tx1"/>
                </a:solidFill>
                <a:latin typeface="Arial" charset="0"/>
                <a:ea typeface="ＭＳ Ｐゴシック" charset="-128"/>
                <a:cs typeface="+mn-cs"/>
              </a:rPr>
              <a:t> ser.</a:t>
            </a:r>
            <a:endParaRPr lang="pt-BR" dirty="0" smtClean="0"/>
          </a:p>
          <a:p>
            <a:endParaRPr lang="pt-BR"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1E9616-6463-C748-9119-1F74D4125249}" type="slidenum">
              <a:rPr lang="en-US"/>
              <a:pPr/>
              <a:t>36</a:t>
            </a:fld>
            <a:endParaRPr lang="en-US"/>
          </a:p>
        </p:txBody>
      </p:sp>
      <p:sp>
        <p:nvSpPr>
          <p:cNvPr id="2016258"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16259" name="Rectangle 3"/>
          <p:cNvSpPr>
            <a:spLocks noGrp="1" noChangeArrowheads="1"/>
          </p:cNvSpPr>
          <p:nvPr>
            <p:ph type="body" idx="1"/>
          </p:nvPr>
        </p:nvSpPr>
        <p:spPr>
          <a:xfrm>
            <a:off x="904124" y="4502831"/>
            <a:ext cx="4970378" cy="4266182"/>
          </a:xfrm>
        </p:spPr>
        <p:txBody>
          <a:bodyPr/>
          <a:lstStyle/>
          <a:p>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C5951-7E00-574B-9247-070391DD258F}" type="slidenum">
              <a:rPr lang="en-US"/>
              <a:pPr/>
              <a:t>37</a:t>
            </a:fld>
            <a:endParaRPr lang="en-US"/>
          </a:p>
        </p:txBody>
      </p:sp>
      <p:sp>
        <p:nvSpPr>
          <p:cNvPr id="2018306"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18307" name="Rectangle 3"/>
          <p:cNvSpPr>
            <a:spLocks noGrp="1" noChangeArrowheads="1"/>
          </p:cNvSpPr>
          <p:nvPr>
            <p:ph type="body" idx="1"/>
          </p:nvPr>
        </p:nvSpPr>
        <p:spPr>
          <a:xfrm>
            <a:off x="904124" y="4502831"/>
            <a:ext cx="4970378" cy="4266182"/>
          </a:xfrm>
        </p:spPr>
        <p:txBody>
          <a:bodyPr/>
          <a:lstStyle/>
          <a:p>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B0E0EA-6269-3742-A32B-E3DD6D251C9C}" type="slidenum">
              <a:rPr lang="en-US"/>
              <a:pPr/>
              <a:t>38</a:t>
            </a:fld>
            <a:endParaRPr lang="en-US"/>
          </a:p>
        </p:txBody>
      </p:sp>
      <p:sp>
        <p:nvSpPr>
          <p:cNvPr id="2022402"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22403"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7781F8-66B1-BD4A-B25E-F44B516511AD}" type="slidenum">
              <a:rPr lang="en-US"/>
              <a:pPr/>
              <a:t>39</a:t>
            </a:fld>
            <a:endParaRPr lang="en-US"/>
          </a:p>
        </p:txBody>
      </p:sp>
      <p:sp>
        <p:nvSpPr>
          <p:cNvPr id="2024450" name="Rectangle 2"/>
          <p:cNvSpPr>
            <a:spLocks noGrp="1" noRot="1" noChangeAspect="1" noChangeArrowheads="1" noTextEdit="1"/>
          </p:cNvSpPr>
          <p:nvPr>
            <p:ph type="sldImg"/>
          </p:nvPr>
        </p:nvSpPr>
        <p:spPr>
          <a:xfrm>
            <a:off x="1020763" y="709613"/>
            <a:ext cx="4738687" cy="3556000"/>
          </a:xfrm>
          <a:ln/>
          <a:extLst>
            <a:ext uri="{FAA26D3D-D897-4be2-8F04-BA451C77F1D7}">
              <ma14:placeholderFlag xmlns:ma14="http://schemas.microsoft.com/office/mac/drawingml/2011/main" val="1"/>
            </a:ext>
          </a:extLst>
        </p:spPr>
      </p:sp>
      <p:sp>
        <p:nvSpPr>
          <p:cNvPr id="2024451" name="Rectangle 3"/>
          <p:cNvSpPr>
            <a:spLocks noGrp="1" noChangeArrowheads="1"/>
          </p:cNvSpPr>
          <p:nvPr>
            <p:ph type="body" idx="1"/>
          </p:nvPr>
        </p:nvSpPr>
        <p:spPr>
          <a:xfrm>
            <a:off x="678477" y="4501211"/>
            <a:ext cx="5421672" cy="4266182"/>
          </a:xfrm>
        </p:spPr>
        <p:txBody>
          <a:bodyPr/>
          <a:lstStyle/>
          <a:p>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81769-D750-7044-A058-0940BB6E30D1}" type="slidenum">
              <a:rPr lang="en-US"/>
              <a:pPr/>
              <a:t>40</a:t>
            </a:fld>
            <a:endParaRPr lang="en-US"/>
          </a:p>
        </p:txBody>
      </p:sp>
      <p:sp>
        <p:nvSpPr>
          <p:cNvPr id="2036738"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36739"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2AB9CC-3D31-B749-9D64-110998DB4C89}" type="slidenum">
              <a:rPr lang="en-US"/>
              <a:pPr/>
              <a:t>41</a:t>
            </a:fld>
            <a:endParaRPr lang="en-US"/>
          </a:p>
        </p:txBody>
      </p:sp>
      <p:sp>
        <p:nvSpPr>
          <p:cNvPr id="2042882"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42883"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78543-D7BE-C34A-8E62-A2DB4E7E9D41}" type="slidenum">
              <a:rPr lang="en-US"/>
              <a:pPr/>
              <a:t>42</a:t>
            </a:fld>
            <a:endParaRPr lang="en-US"/>
          </a:p>
        </p:txBody>
      </p:sp>
      <p:sp>
        <p:nvSpPr>
          <p:cNvPr id="2044930"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44931"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58AB3-3855-3F4E-A405-D14F3678DE40}" type="slidenum">
              <a:rPr lang="en-US"/>
              <a:pPr/>
              <a:t>43</a:t>
            </a:fld>
            <a:endParaRPr lang="en-US"/>
          </a:p>
        </p:txBody>
      </p:sp>
      <p:sp>
        <p:nvSpPr>
          <p:cNvPr id="2046978"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46979"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91F2BA-15F9-0B42-B9D4-F78655FCF582}" type="slidenum">
              <a:rPr lang="en-US"/>
              <a:pPr/>
              <a:t>44</a:t>
            </a:fld>
            <a:endParaRPr lang="en-US"/>
          </a:p>
        </p:txBody>
      </p:sp>
      <p:sp>
        <p:nvSpPr>
          <p:cNvPr id="2049026"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49027"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E14BBB-29B3-3546-8145-9CFB9F4BEEF4}" type="slidenum">
              <a:rPr lang="en-US"/>
              <a:pPr/>
              <a:t>45</a:t>
            </a:fld>
            <a:endParaRPr lang="en-US"/>
          </a:p>
        </p:txBody>
      </p:sp>
      <p:sp>
        <p:nvSpPr>
          <p:cNvPr id="2051074"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51075"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2C25FF-EAFB-1D41-BE88-6FB2E46C2817}" type="slidenum">
              <a:rPr lang="en-US"/>
              <a:pPr/>
              <a:t>4</a:t>
            </a:fld>
            <a:endParaRPr lang="en-US"/>
          </a:p>
        </p:txBody>
      </p:sp>
      <p:sp>
        <p:nvSpPr>
          <p:cNvPr id="1807362"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1807363"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62FD1-4556-564E-83D4-9C67B7E41386}" type="slidenum">
              <a:rPr lang="en-US"/>
              <a:pPr/>
              <a:t>46</a:t>
            </a:fld>
            <a:endParaRPr lang="en-US"/>
          </a:p>
        </p:txBody>
      </p:sp>
      <p:sp>
        <p:nvSpPr>
          <p:cNvPr id="2053122"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2053123" name="Rectangle 3"/>
          <p:cNvSpPr>
            <a:spLocks noGrp="1" noChangeArrowheads="1"/>
          </p:cNvSpPr>
          <p:nvPr>
            <p:ph type="body" idx="1"/>
          </p:nvPr>
        </p:nvSpPr>
        <p:spPr>
          <a:xfrm>
            <a:off x="904124" y="4502831"/>
            <a:ext cx="4970378" cy="4266182"/>
          </a:xfrm>
        </p:spPr>
        <p:txBody>
          <a:bodyPr/>
          <a:lstStyle/>
          <a:p>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F37DC-40BD-6442-BEFE-DB1AA3AC6902}" type="slidenum">
              <a:rPr lang="en-US"/>
              <a:pPr/>
              <a:t>47</a:t>
            </a:fld>
            <a:endParaRPr lang="en-US"/>
          </a:p>
        </p:txBody>
      </p:sp>
      <p:sp>
        <p:nvSpPr>
          <p:cNvPr id="1805314" name="Rectangle 2"/>
          <p:cNvSpPr>
            <a:spLocks noGrp="1" noRot="1" noChangeAspect="1" noChangeArrowheads="1" noTextEdit="1"/>
          </p:cNvSpPr>
          <p:nvPr>
            <p:ph type="sldImg"/>
          </p:nvPr>
        </p:nvSpPr>
        <p:spPr>
          <a:xfrm>
            <a:off x="1020763" y="709613"/>
            <a:ext cx="4738687" cy="3556000"/>
          </a:xfrm>
          <a:ln/>
          <a:extLst>
            <a:ext uri="{FAA26D3D-D897-4be2-8F04-BA451C77F1D7}">
              <ma14:placeholderFlag xmlns:ma14="http://schemas.microsoft.com/office/mac/drawingml/2011/main" val="1"/>
            </a:ext>
          </a:extLst>
        </p:spPr>
      </p:sp>
      <p:sp>
        <p:nvSpPr>
          <p:cNvPr id="1805315" name="Rectangle 3"/>
          <p:cNvSpPr>
            <a:spLocks noGrp="1" noChangeArrowheads="1"/>
          </p:cNvSpPr>
          <p:nvPr>
            <p:ph type="body" idx="1"/>
          </p:nvPr>
        </p:nvSpPr>
        <p:spPr>
          <a:xfrm>
            <a:off x="678477" y="4501211"/>
            <a:ext cx="5421672" cy="4266182"/>
          </a:xfrm>
        </p:spPr>
        <p:txBody>
          <a:bodyPr/>
          <a:lstStyle/>
          <a:p>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ARQUITETURA EM</a:t>
            </a:r>
            <a:r>
              <a:rPr lang="en-US" baseline="0" dirty="0" smtClean="0"/>
              <a:t> SILOS</a:t>
            </a:r>
            <a:r>
              <a:rPr lang="en-US" dirty="0" smtClean="0"/>
              <a:t>:</a:t>
            </a:r>
            <a:r>
              <a:rPr lang="en-US" baseline="0" dirty="0" smtClean="0"/>
              <a:t> </a:t>
            </a:r>
            <a:r>
              <a:rPr lang="en-US" baseline="0" dirty="0" err="1" smtClean="0"/>
              <a:t>os</a:t>
            </a:r>
            <a:r>
              <a:rPr lang="en-US" baseline="0" dirty="0" smtClean="0"/>
              <a:t> </a:t>
            </a:r>
            <a:r>
              <a:rPr lang="en-US" baseline="0" dirty="0" err="1" smtClean="0"/>
              <a:t>investimentos</a:t>
            </a:r>
            <a:r>
              <a:rPr lang="en-US" baseline="0" dirty="0" smtClean="0"/>
              <a:t> </a:t>
            </a:r>
            <a:r>
              <a:rPr lang="en-US" baseline="0" dirty="0" err="1" smtClean="0"/>
              <a:t>em</a:t>
            </a:r>
            <a:r>
              <a:rPr lang="en-US" baseline="0" dirty="0" smtClean="0"/>
              <a:t> TI </a:t>
            </a:r>
            <a:r>
              <a:rPr lang="en-US" baseline="0" dirty="0" err="1" smtClean="0"/>
              <a:t>são</a:t>
            </a:r>
            <a:r>
              <a:rPr lang="en-US" baseline="0" dirty="0" smtClean="0"/>
              <a:t> </a:t>
            </a:r>
            <a:r>
              <a:rPr lang="en-US" baseline="0" dirty="0" err="1" smtClean="0"/>
              <a:t>concentrados</a:t>
            </a:r>
            <a:r>
              <a:rPr lang="en-US" baseline="0" dirty="0" smtClean="0"/>
              <a:t> </a:t>
            </a:r>
            <a:r>
              <a:rPr lang="en-US" baseline="0" dirty="0" err="1" smtClean="0"/>
              <a:t>nas</a:t>
            </a:r>
            <a:r>
              <a:rPr lang="en-US" baseline="0" dirty="0" smtClean="0"/>
              <a:t> </a:t>
            </a:r>
            <a:r>
              <a:rPr lang="en-US" baseline="0" dirty="0" err="1" smtClean="0"/>
              <a:t>soluções</a:t>
            </a:r>
            <a:r>
              <a:rPr lang="en-US" baseline="0" dirty="0" smtClean="0"/>
              <a:t> </a:t>
            </a:r>
            <a:r>
              <a:rPr lang="en-US" baseline="0" dirty="0" err="1" smtClean="0"/>
              <a:t>para</a:t>
            </a:r>
            <a:r>
              <a:rPr lang="en-US" baseline="0" dirty="0" smtClean="0"/>
              <a:t> </a:t>
            </a:r>
            <a:r>
              <a:rPr lang="en-US" baseline="0" dirty="0" err="1" smtClean="0"/>
              <a:t>problemas</a:t>
            </a:r>
            <a:r>
              <a:rPr lang="en-US" baseline="0" dirty="0" smtClean="0"/>
              <a:t> e </a:t>
            </a:r>
            <a:r>
              <a:rPr lang="en-US" baseline="0" dirty="0" err="1" smtClean="0"/>
              <a:t>oportunidades</a:t>
            </a:r>
            <a:r>
              <a:rPr lang="en-US" baseline="0" dirty="0" smtClean="0"/>
              <a:t> </a:t>
            </a:r>
            <a:r>
              <a:rPr lang="en-US" baseline="0" dirty="0" err="1" smtClean="0"/>
              <a:t>locais</a:t>
            </a:r>
            <a:r>
              <a:rPr lang="en-US" baseline="0" dirty="0" smtClean="0"/>
              <a:t> de </a:t>
            </a:r>
            <a:r>
              <a:rPr lang="en-US" baseline="0" dirty="0" err="1" smtClean="0"/>
              <a:t>negócios</a:t>
            </a:r>
            <a:r>
              <a:rPr lang="en-US" baseline="0" dirty="0" smtClean="0"/>
              <a:t>. </a:t>
            </a:r>
            <a:r>
              <a:rPr lang="en-US" baseline="0" dirty="0" err="1" smtClean="0"/>
              <a:t>Não</a:t>
            </a:r>
            <a:r>
              <a:rPr lang="en-US" baseline="0" dirty="0" smtClean="0"/>
              <a:t> </a:t>
            </a:r>
            <a:r>
              <a:rPr lang="en-US" baseline="0" dirty="0" err="1" smtClean="0"/>
              <a:t>contam</a:t>
            </a:r>
            <a:r>
              <a:rPr lang="en-US" baseline="0" dirty="0" smtClean="0"/>
              <a:t> com </a:t>
            </a:r>
            <a:r>
              <a:rPr lang="en-US" baseline="0" dirty="0" err="1" smtClean="0"/>
              <a:t>padrões</a:t>
            </a:r>
            <a:r>
              <a:rPr lang="en-US" baseline="0" dirty="0" smtClean="0"/>
              <a:t> </a:t>
            </a:r>
            <a:r>
              <a:rPr lang="en-US" baseline="0" dirty="0" err="1" smtClean="0"/>
              <a:t>tecnológicos</a:t>
            </a:r>
            <a:r>
              <a:rPr lang="en-US" baseline="0" dirty="0" smtClean="0"/>
              <a:t>. </a:t>
            </a:r>
            <a:r>
              <a:rPr lang="en-US" baseline="0" dirty="0" err="1" smtClean="0"/>
              <a:t>Aproveitam</a:t>
            </a:r>
            <a:r>
              <a:rPr lang="en-US" baseline="0" dirty="0" smtClean="0"/>
              <a:t> </a:t>
            </a:r>
            <a:r>
              <a:rPr lang="en-US" baseline="0" dirty="0" err="1" smtClean="0"/>
              <a:t>oportunidades</a:t>
            </a:r>
            <a:r>
              <a:rPr lang="en-US" baseline="0" dirty="0" smtClean="0"/>
              <a:t> de </a:t>
            </a:r>
            <a:r>
              <a:rPr lang="en-US" baseline="0" dirty="0" err="1" smtClean="0"/>
              <a:t>serviços</a:t>
            </a:r>
            <a:r>
              <a:rPr lang="en-US" baseline="0" dirty="0" smtClean="0"/>
              <a:t> de infra-</a:t>
            </a:r>
            <a:r>
              <a:rPr lang="en-US" baseline="0" dirty="0" err="1" smtClean="0"/>
              <a:t>estrutra</a:t>
            </a:r>
            <a:r>
              <a:rPr lang="en-US" baseline="0" dirty="0" smtClean="0"/>
              <a:t> </a:t>
            </a:r>
            <a:r>
              <a:rPr lang="en-US" baseline="0" dirty="0" err="1" smtClean="0"/>
              <a:t>compartilhados</a:t>
            </a:r>
            <a:r>
              <a:rPr lang="en-US" baseline="0" dirty="0" smtClean="0"/>
              <a:t> </a:t>
            </a:r>
            <a:r>
              <a:rPr lang="en-US" baseline="0" dirty="0" err="1" smtClean="0"/>
              <a:t>como</a:t>
            </a:r>
            <a:r>
              <a:rPr lang="en-US" baseline="0" dirty="0" smtClean="0"/>
              <a:t> </a:t>
            </a:r>
            <a:r>
              <a:rPr lang="en-US" baseline="0" dirty="0" err="1" smtClean="0"/>
              <a:t>uma</a:t>
            </a:r>
            <a:r>
              <a:rPr lang="en-US" baseline="0" dirty="0" smtClean="0"/>
              <a:t> central de dados.  </a:t>
            </a:r>
            <a:r>
              <a:rPr lang="en-US" baseline="0" dirty="0" err="1" smtClean="0"/>
              <a:t>Automaiza</a:t>
            </a:r>
            <a:r>
              <a:rPr lang="en-US" baseline="0" dirty="0" smtClean="0"/>
              <a:t> </a:t>
            </a:r>
            <a:r>
              <a:rPr lang="en-US" baseline="0" dirty="0" err="1" smtClean="0"/>
              <a:t>processo</a:t>
            </a:r>
            <a:r>
              <a:rPr lang="en-US" baseline="0" dirty="0" smtClean="0"/>
              <a:t> de </a:t>
            </a:r>
            <a:r>
              <a:rPr lang="en-US" baseline="0" dirty="0" err="1" smtClean="0"/>
              <a:t>negócio</a:t>
            </a:r>
            <a:r>
              <a:rPr lang="en-US" baseline="0" dirty="0" smtClean="0"/>
              <a:t> </a:t>
            </a:r>
            <a:r>
              <a:rPr lang="en-US" baseline="0" dirty="0" err="1" smtClean="0"/>
              <a:t>específico</a:t>
            </a:r>
            <a:r>
              <a:rPr lang="en-US" baseline="0" dirty="0" smtClean="0"/>
              <a:t>.  </a:t>
            </a:r>
            <a:r>
              <a:rPr lang="en-US" baseline="0" dirty="0" err="1" smtClean="0"/>
              <a:t>Vc</a:t>
            </a:r>
            <a:r>
              <a:rPr lang="en-US" baseline="0" dirty="0" smtClean="0"/>
              <a:t> </a:t>
            </a:r>
            <a:r>
              <a:rPr lang="en-US" baseline="0" dirty="0" err="1" smtClean="0"/>
              <a:t>consegue</a:t>
            </a:r>
            <a:r>
              <a:rPr lang="en-US" baseline="0" dirty="0" smtClean="0"/>
              <a:t> </a:t>
            </a:r>
            <a:r>
              <a:rPr lang="en-US" baseline="0" dirty="0" err="1" smtClean="0"/>
              <a:t>justificar</a:t>
            </a:r>
            <a:r>
              <a:rPr lang="en-US" baseline="0" dirty="0" smtClean="0"/>
              <a:t> o </a:t>
            </a:r>
            <a:r>
              <a:rPr lang="en-US" baseline="0" dirty="0" err="1" smtClean="0"/>
              <a:t>investimento</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compra</a:t>
            </a:r>
            <a:r>
              <a:rPr lang="en-US" baseline="0" dirty="0" smtClean="0"/>
              <a:t> de um </a:t>
            </a:r>
            <a:r>
              <a:rPr lang="en-US" baseline="0" dirty="0" err="1" smtClean="0"/>
              <a:t>aplicativo</a:t>
            </a:r>
            <a:r>
              <a:rPr lang="en-US" baseline="0" dirty="0" smtClean="0"/>
              <a:t> </a:t>
            </a:r>
            <a:r>
              <a:rPr lang="en-US" baseline="0" dirty="0" err="1" smtClean="0"/>
              <a:t>para</a:t>
            </a:r>
            <a:r>
              <a:rPr lang="en-US" baseline="0" dirty="0" smtClean="0"/>
              <a:t> </a:t>
            </a:r>
            <a:r>
              <a:rPr lang="en-US" baseline="0" dirty="0" err="1" smtClean="0"/>
              <a:t>atender</a:t>
            </a:r>
            <a:r>
              <a:rPr lang="en-US" baseline="0" dirty="0" smtClean="0"/>
              <a:t> </a:t>
            </a:r>
            <a:r>
              <a:rPr lang="en-US" baseline="0" dirty="0" err="1" smtClean="0"/>
              <a:t>plenamente</a:t>
            </a:r>
            <a:r>
              <a:rPr lang="en-US" baseline="0" dirty="0" smtClean="0"/>
              <a:t> </a:t>
            </a:r>
            <a:r>
              <a:rPr lang="en-US" baseline="0" dirty="0" err="1" smtClean="0"/>
              <a:t>aos</a:t>
            </a:r>
            <a:r>
              <a:rPr lang="en-US" baseline="0" dirty="0" smtClean="0"/>
              <a:t> </a:t>
            </a:r>
            <a:r>
              <a:rPr lang="en-US" baseline="0" dirty="0" err="1" smtClean="0"/>
              <a:t>requisitos</a:t>
            </a:r>
            <a:r>
              <a:rPr lang="en-US" baseline="0" dirty="0" smtClean="0"/>
              <a:t>. </a:t>
            </a:r>
            <a:r>
              <a:rPr lang="en-US" baseline="0" dirty="0" err="1" smtClean="0"/>
              <a:t>Normalmente</a:t>
            </a:r>
            <a:r>
              <a:rPr lang="en-US" baseline="0" dirty="0" smtClean="0"/>
              <a:t>, </a:t>
            </a:r>
            <a:r>
              <a:rPr lang="en-US" baseline="0" dirty="0" err="1" smtClean="0"/>
              <a:t>gera</a:t>
            </a:r>
            <a:r>
              <a:rPr lang="en-US" baseline="0" dirty="0" smtClean="0"/>
              <a:t> </a:t>
            </a:r>
            <a:r>
              <a:rPr lang="en-US" baseline="0" dirty="0" err="1" smtClean="0"/>
              <a:t>uma</a:t>
            </a:r>
            <a:r>
              <a:rPr lang="en-US" baseline="0" dirty="0" smtClean="0"/>
              <a:t> </a:t>
            </a:r>
            <a:r>
              <a:rPr lang="en-US" baseline="0" dirty="0" err="1" smtClean="0"/>
              <a:t>solução</a:t>
            </a:r>
            <a:r>
              <a:rPr lang="en-US" baseline="0" dirty="0" smtClean="0"/>
              <a:t> 100% </a:t>
            </a:r>
            <a:r>
              <a:rPr lang="en-US" baseline="0" dirty="0" err="1" smtClean="0"/>
              <a:t>para</a:t>
            </a:r>
            <a:r>
              <a:rPr lang="en-US" baseline="0" dirty="0" smtClean="0"/>
              <a:t> a </a:t>
            </a:r>
            <a:r>
              <a:rPr lang="en-US" baseline="0" dirty="0" err="1" smtClean="0"/>
              <a:t>necessidade</a:t>
            </a:r>
            <a:r>
              <a:rPr lang="en-US" baseline="0" dirty="0" smtClean="0"/>
              <a:t> de </a:t>
            </a:r>
            <a:r>
              <a:rPr lang="en-US" baseline="0" dirty="0" err="1" smtClean="0"/>
              <a:t>negócios</a:t>
            </a:r>
            <a:r>
              <a:rPr lang="en-US" baseline="0" dirty="0" smtClean="0"/>
              <a:t> </a:t>
            </a:r>
            <a:r>
              <a:rPr lang="en-US" baseline="0" dirty="0" err="1" smtClean="0"/>
              <a:t>especificada</a:t>
            </a:r>
            <a:r>
              <a:rPr lang="en-US" baseline="0" dirty="0" smtClean="0"/>
              <a:t>.</a:t>
            </a:r>
          </a:p>
          <a:p>
            <a:pPr marL="171450" indent="-171450">
              <a:buFontTx/>
              <a:buChar char="-"/>
            </a:pPr>
            <a:r>
              <a:rPr lang="en-US" baseline="0" dirty="0" smtClean="0"/>
              <a:t>TECNOLOGIA PADRONIZADA: </a:t>
            </a:r>
            <a:r>
              <a:rPr lang="en-US" baseline="0" dirty="0" err="1" smtClean="0"/>
              <a:t>Possui</a:t>
            </a:r>
            <a:r>
              <a:rPr lang="en-US" baseline="0" dirty="0" smtClean="0"/>
              <a:t> </a:t>
            </a:r>
            <a:r>
              <a:rPr lang="en-US" baseline="0" dirty="0" err="1" smtClean="0"/>
              <a:t>padrões</a:t>
            </a:r>
            <a:r>
              <a:rPr lang="en-US" baseline="0" dirty="0" smtClean="0"/>
              <a:t> </a:t>
            </a:r>
            <a:r>
              <a:rPr lang="en-US" baseline="0" dirty="0" err="1" smtClean="0"/>
              <a:t>tecnológicos</a:t>
            </a:r>
            <a:r>
              <a:rPr lang="en-US" baseline="0" dirty="0" smtClean="0"/>
              <a:t> </a:t>
            </a:r>
            <a:r>
              <a:rPr lang="en-US" baseline="0" dirty="0" err="1" smtClean="0"/>
              <a:t>destinados</a:t>
            </a:r>
            <a:r>
              <a:rPr lang="en-US" baseline="0" dirty="0" smtClean="0"/>
              <a:t> a </a:t>
            </a:r>
            <a:r>
              <a:rPr lang="en-US" baseline="0" dirty="0" err="1" smtClean="0"/>
              <a:t>reduzir</a:t>
            </a:r>
            <a:r>
              <a:rPr lang="en-US" baseline="0" dirty="0" smtClean="0"/>
              <a:t> o </a:t>
            </a:r>
            <a:r>
              <a:rPr lang="en-US" baseline="0" dirty="0" err="1" smtClean="0"/>
              <a:t>nro</a:t>
            </a:r>
            <a:r>
              <a:rPr lang="en-US" baseline="0" dirty="0" smtClean="0"/>
              <a:t> de </a:t>
            </a:r>
            <a:r>
              <a:rPr lang="en-US" baseline="0" dirty="0" err="1" smtClean="0"/>
              <a:t>plataforma</a:t>
            </a:r>
            <a:r>
              <a:rPr lang="en-US" baseline="0" dirty="0" smtClean="0"/>
              <a:t> </a:t>
            </a:r>
            <a:r>
              <a:rPr lang="en-US" baseline="0" dirty="0" err="1" smtClean="0"/>
              <a:t>que</a:t>
            </a:r>
            <a:r>
              <a:rPr lang="en-US" baseline="0" dirty="0" smtClean="0"/>
              <a:t> </a:t>
            </a:r>
            <a:r>
              <a:rPr lang="en-US" baseline="0" dirty="0" err="1" smtClean="0"/>
              <a:t>administram</a:t>
            </a:r>
            <a:r>
              <a:rPr lang="en-US" baseline="0" dirty="0" smtClean="0"/>
              <a:t>. </a:t>
            </a:r>
            <a:r>
              <a:rPr lang="en-US" baseline="0" dirty="0" err="1" smtClean="0"/>
              <a:t>Menos</a:t>
            </a:r>
            <a:r>
              <a:rPr lang="en-US" baseline="0" dirty="0" smtClean="0"/>
              <a:t> </a:t>
            </a:r>
            <a:r>
              <a:rPr lang="en-US" baseline="0" dirty="0" err="1" smtClean="0"/>
              <a:t>plataformas</a:t>
            </a:r>
            <a:r>
              <a:rPr lang="en-US" baseline="0" dirty="0" smtClean="0"/>
              <a:t> </a:t>
            </a:r>
            <a:r>
              <a:rPr lang="en-US" baseline="0" dirty="0" err="1" smtClean="0"/>
              <a:t>significam</a:t>
            </a:r>
            <a:r>
              <a:rPr lang="en-US" baseline="0" dirty="0" smtClean="0"/>
              <a:t> </a:t>
            </a:r>
            <a:r>
              <a:rPr lang="en-US" baseline="0" dirty="0" err="1" smtClean="0"/>
              <a:t>menor</a:t>
            </a:r>
            <a:r>
              <a:rPr lang="en-US" baseline="0" dirty="0" smtClean="0"/>
              <a:t> </a:t>
            </a:r>
            <a:r>
              <a:rPr lang="en-US" baseline="0" dirty="0" err="1" smtClean="0"/>
              <a:t>custo</a:t>
            </a:r>
            <a:r>
              <a:rPr lang="en-US" baseline="0" dirty="0" smtClean="0"/>
              <a:t>, </a:t>
            </a:r>
            <a:r>
              <a:rPr lang="en-US" baseline="0" dirty="0" err="1" smtClean="0"/>
              <a:t>transfere</a:t>
            </a:r>
            <a:r>
              <a:rPr lang="en-US" baseline="0" dirty="0" smtClean="0"/>
              <a:t> parte dos </a:t>
            </a:r>
            <a:r>
              <a:rPr lang="en-US" baseline="0" dirty="0" err="1" smtClean="0"/>
              <a:t>investimentos</a:t>
            </a:r>
            <a:r>
              <a:rPr lang="en-US" baseline="0" dirty="0" smtClean="0"/>
              <a:t> das </a:t>
            </a:r>
            <a:r>
              <a:rPr lang="en-US" baseline="0" dirty="0" err="1" smtClean="0"/>
              <a:t>aplicações</a:t>
            </a:r>
            <a:r>
              <a:rPr lang="en-US" baseline="0" dirty="0" smtClean="0"/>
              <a:t> </a:t>
            </a:r>
            <a:r>
              <a:rPr lang="en-US" baseline="0" dirty="0" err="1" smtClean="0"/>
              <a:t>locais</a:t>
            </a:r>
            <a:r>
              <a:rPr lang="en-US" baseline="0" dirty="0" smtClean="0"/>
              <a:t> </a:t>
            </a:r>
            <a:r>
              <a:rPr lang="en-US" baseline="0" dirty="0" err="1" smtClean="0"/>
              <a:t>para</a:t>
            </a:r>
            <a:r>
              <a:rPr lang="en-US" baseline="0" dirty="0" smtClean="0"/>
              <a:t> infra-</a:t>
            </a:r>
            <a:r>
              <a:rPr lang="en-US" baseline="0" dirty="0" err="1" smtClean="0"/>
              <a:t>estrutura</a:t>
            </a:r>
            <a:r>
              <a:rPr lang="en-US" baseline="0" dirty="0" smtClean="0"/>
              <a:t> </a:t>
            </a:r>
            <a:r>
              <a:rPr lang="en-US" baseline="0" dirty="0" err="1" smtClean="0"/>
              <a:t>compartilhada</a:t>
            </a:r>
            <a:r>
              <a:rPr lang="en-US" baseline="0" dirty="0" smtClean="0"/>
              <a:t>. </a:t>
            </a:r>
            <a:r>
              <a:rPr lang="en-US" baseline="0" dirty="0" err="1" smtClean="0"/>
              <a:t>Dimininuem</a:t>
            </a:r>
            <a:r>
              <a:rPr lang="en-US" baseline="0" dirty="0" smtClean="0"/>
              <a:t> o </a:t>
            </a:r>
            <a:r>
              <a:rPr lang="en-US" baseline="0" dirty="0" err="1" smtClean="0"/>
              <a:t>nro</a:t>
            </a:r>
            <a:r>
              <a:rPr lang="en-US" baseline="0" dirty="0" smtClean="0"/>
              <a:t> de </a:t>
            </a:r>
            <a:r>
              <a:rPr lang="en-US" baseline="0" dirty="0" err="1" smtClean="0"/>
              <a:t>produtos</a:t>
            </a:r>
            <a:r>
              <a:rPr lang="en-US" baseline="0" dirty="0" smtClean="0"/>
              <a:t> de software </a:t>
            </a:r>
            <a:r>
              <a:rPr lang="en-US" baseline="0" dirty="0" err="1" smtClean="0"/>
              <a:t>que</a:t>
            </a:r>
            <a:r>
              <a:rPr lang="en-US" baseline="0" dirty="0" smtClean="0"/>
              <a:t> </a:t>
            </a:r>
            <a:r>
              <a:rPr lang="en-US" baseline="0" dirty="0" err="1" smtClean="0"/>
              <a:t>desempenham</a:t>
            </a:r>
            <a:r>
              <a:rPr lang="en-US" baseline="0" dirty="0" smtClean="0"/>
              <a:t> </a:t>
            </a:r>
            <a:r>
              <a:rPr lang="en-US" baseline="0" dirty="0" err="1" smtClean="0"/>
              <a:t>funções</a:t>
            </a:r>
            <a:r>
              <a:rPr lang="en-US" baseline="0" dirty="0" smtClean="0"/>
              <a:t> </a:t>
            </a:r>
            <a:r>
              <a:rPr lang="en-US" baseline="0" dirty="0" err="1" smtClean="0"/>
              <a:t>similares</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um </a:t>
            </a:r>
            <a:r>
              <a:rPr lang="en-US" baseline="0" dirty="0" err="1" smtClean="0"/>
              <a:t>fabricante</a:t>
            </a:r>
            <a:r>
              <a:rPr lang="en-US" baseline="0" dirty="0" smtClean="0"/>
              <a:t> </a:t>
            </a:r>
            <a:r>
              <a:rPr lang="en-US" baseline="0" dirty="0" err="1" smtClean="0"/>
              <a:t>reduziu</a:t>
            </a:r>
            <a:r>
              <a:rPr lang="en-US" baseline="0" dirty="0" smtClean="0"/>
              <a:t> o </a:t>
            </a:r>
            <a:r>
              <a:rPr lang="en-US" baseline="0" dirty="0" err="1" smtClean="0"/>
              <a:t>nro</a:t>
            </a:r>
            <a:r>
              <a:rPr lang="en-US" baseline="0" dirty="0" smtClean="0"/>
              <a:t> de </a:t>
            </a:r>
            <a:r>
              <a:rPr lang="en-US" baseline="0" dirty="0" err="1" smtClean="0"/>
              <a:t>sistemas</a:t>
            </a:r>
            <a:r>
              <a:rPr lang="en-US" baseline="0" dirty="0" smtClean="0"/>
              <a:t> de </a:t>
            </a:r>
            <a:r>
              <a:rPr lang="en-US" baseline="0" dirty="0" err="1" smtClean="0"/>
              <a:t>gestão</a:t>
            </a:r>
            <a:r>
              <a:rPr lang="en-US" baseline="0" dirty="0" smtClean="0"/>
              <a:t> de </a:t>
            </a:r>
            <a:r>
              <a:rPr lang="en-US" baseline="0" dirty="0" err="1" smtClean="0"/>
              <a:t>pedidos</a:t>
            </a:r>
            <a:r>
              <a:rPr lang="en-US" baseline="0" dirty="0" smtClean="0"/>
              <a:t> de 28 </a:t>
            </a:r>
            <a:r>
              <a:rPr lang="en-US" baseline="0" dirty="0" err="1" smtClean="0"/>
              <a:t>para</a:t>
            </a:r>
            <a:r>
              <a:rPr lang="en-US" baseline="0" dirty="0" smtClean="0"/>
              <a:t> 4.</a:t>
            </a:r>
          </a:p>
          <a:p>
            <a:pPr marL="171450" indent="-171450">
              <a:buFontTx/>
              <a:buChar char="-"/>
            </a:pPr>
            <a:r>
              <a:rPr lang="en-US" baseline="0" dirty="0" smtClean="0"/>
              <a:t>NÚCLEO OTIMIZADO: as </a:t>
            </a:r>
            <a:r>
              <a:rPr lang="en-US" baseline="0" dirty="0" err="1" smtClean="0"/>
              <a:t>empresas</a:t>
            </a:r>
            <a:r>
              <a:rPr lang="en-US" baseline="0" dirty="0" smtClean="0"/>
              <a:t> </a:t>
            </a:r>
            <a:r>
              <a:rPr lang="en-US" baseline="0" dirty="0" err="1" smtClean="0"/>
              <a:t>passam</a:t>
            </a:r>
            <a:r>
              <a:rPr lang="en-US" baseline="0" dirty="0" smtClean="0"/>
              <a:t> de </a:t>
            </a:r>
            <a:r>
              <a:rPr lang="en-US" baseline="0" dirty="0" err="1" smtClean="0"/>
              <a:t>uma</a:t>
            </a:r>
            <a:r>
              <a:rPr lang="en-US" baseline="0" dirty="0" smtClean="0"/>
              <a:t> </a:t>
            </a:r>
            <a:r>
              <a:rPr lang="en-US" baseline="0" dirty="0" err="1" smtClean="0"/>
              <a:t>visão</a:t>
            </a:r>
            <a:r>
              <a:rPr lang="en-US" baseline="0" dirty="0" smtClean="0"/>
              <a:t> local de dados e </a:t>
            </a:r>
            <a:r>
              <a:rPr lang="en-US" baseline="0" dirty="0" err="1" smtClean="0"/>
              <a:t>aplicações</a:t>
            </a:r>
            <a:r>
              <a:rPr lang="en-US" baseline="0" dirty="0" smtClean="0"/>
              <a:t> </a:t>
            </a:r>
            <a:r>
              <a:rPr lang="en-US" baseline="0" dirty="0" err="1" smtClean="0"/>
              <a:t>para</a:t>
            </a:r>
            <a:r>
              <a:rPr lang="en-US" baseline="0" dirty="0" smtClean="0"/>
              <a:t> </a:t>
            </a:r>
            <a:r>
              <a:rPr lang="en-US" baseline="0" dirty="0" err="1" smtClean="0"/>
              <a:t>uma</a:t>
            </a:r>
            <a:r>
              <a:rPr lang="en-US" baseline="0" dirty="0" smtClean="0"/>
              <a:t> </a:t>
            </a:r>
            <a:r>
              <a:rPr lang="en-US" baseline="0" dirty="0" err="1" smtClean="0"/>
              <a:t>visão</a:t>
            </a:r>
            <a:r>
              <a:rPr lang="en-US" baseline="0" dirty="0" smtClean="0"/>
              <a:t> </a:t>
            </a:r>
            <a:r>
              <a:rPr lang="en-US" baseline="0" dirty="0" err="1" smtClean="0"/>
              <a:t>arquitetural</a:t>
            </a:r>
            <a:r>
              <a:rPr lang="en-US" baseline="0" dirty="0" smtClean="0"/>
              <a:t>. A </a:t>
            </a:r>
            <a:r>
              <a:rPr lang="en-US" baseline="0" dirty="0" err="1" smtClean="0"/>
              <a:t>equipe</a:t>
            </a:r>
            <a:r>
              <a:rPr lang="en-US" baseline="0" dirty="0" smtClean="0"/>
              <a:t> de TI </a:t>
            </a:r>
            <a:r>
              <a:rPr lang="en-US" baseline="0" dirty="0" err="1" smtClean="0"/>
              <a:t>eliminam</a:t>
            </a:r>
            <a:r>
              <a:rPr lang="en-US" baseline="0" dirty="0" smtClean="0"/>
              <a:t> </a:t>
            </a:r>
            <a:r>
              <a:rPr lang="en-US" baseline="0" dirty="0" err="1" smtClean="0"/>
              <a:t>redudâncias</a:t>
            </a:r>
            <a:r>
              <a:rPr lang="en-US" baseline="0" dirty="0" smtClean="0"/>
              <a:t> de dados </a:t>
            </a:r>
            <a:r>
              <a:rPr lang="en-US" baseline="0" dirty="0" err="1" smtClean="0"/>
              <a:t>extraindo</a:t>
            </a:r>
            <a:r>
              <a:rPr lang="en-US" baseline="0" dirty="0" smtClean="0"/>
              <a:t> dados </a:t>
            </a:r>
            <a:r>
              <a:rPr lang="en-US" baseline="0" dirty="0" err="1" smtClean="0"/>
              <a:t>sobre</a:t>
            </a:r>
            <a:r>
              <a:rPr lang="en-US" baseline="0" dirty="0" smtClean="0"/>
              <a:t> </a:t>
            </a:r>
            <a:r>
              <a:rPr lang="en-US" baseline="0" dirty="0" err="1" smtClean="0"/>
              <a:t>transações</a:t>
            </a:r>
            <a:r>
              <a:rPr lang="en-US" baseline="0" dirty="0" smtClean="0"/>
              <a:t> </a:t>
            </a:r>
            <a:r>
              <a:rPr lang="en-US" baseline="0" dirty="0" err="1" smtClean="0"/>
              <a:t>sobre</a:t>
            </a:r>
            <a:r>
              <a:rPr lang="en-US" baseline="0" dirty="0" smtClean="0"/>
              <a:t> </a:t>
            </a:r>
            <a:r>
              <a:rPr lang="en-US" baseline="0" dirty="0" err="1" smtClean="0"/>
              <a:t>transações</a:t>
            </a:r>
            <a:r>
              <a:rPr lang="en-US" baseline="0" dirty="0" smtClean="0"/>
              <a:t> a </a:t>
            </a:r>
            <a:r>
              <a:rPr lang="en-US" baseline="0" dirty="0" err="1" smtClean="0"/>
              <a:t>partir</a:t>
            </a:r>
            <a:r>
              <a:rPr lang="en-US" baseline="0" dirty="0" smtClean="0"/>
              <a:t> de </a:t>
            </a:r>
            <a:r>
              <a:rPr lang="en-US" baseline="0" dirty="0" err="1" smtClean="0"/>
              <a:t>aplicações</a:t>
            </a:r>
            <a:r>
              <a:rPr lang="en-US" baseline="0" dirty="0" smtClean="0"/>
              <a:t> </a:t>
            </a:r>
            <a:r>
              <a:rPr lang="en-US" baseline="0" dirty="0" err="1" smtClean="0"/>
              <a:t>individuais</a:t>
            </a:r>
            <a:r>
              <a:rPr lang="en-US" baseline="0" dirty="0" smtClean="0"/>
              <a:t> e </a:t>
            </a:r>
            <a:r>
              <a:rPr lang="en-US" baseline="0" dirty="0" err="1" smtClean="0"/>
              <a:t>disponibilizando-os</a:t>
            </a:r>
            <a:r>
              <a:rPr lang="en-US" baseline="0" dirty="0" smtClean="0"/>
              <a:t> </a:t>
            </a:r>
            <a:r>
              <a:rPr lang="en-US" baseline="0" dirty="0" err="1" smtClean="0"/>
              <a:t>para</a:t>
            </a:r>
            <a:r>
              <a:rPr lang="en-US" baseline="0" dirty="0" smtClean="0"/>
              <a:t> </a:t>
            </a:r>
            <a:r>
              <a:rPr lang="en-US" baseline="0" dirty="0" err="1" smtClean="0"/>
              <a:t>todos</a:t>
            </a:r>
            <a:r>
              <a:rPr lang="en-US" baseline="0" dirty="0" smtClean="0"/>
              <a:t> </a:t>
            </a:r>
            <a:r>
              <a:rPr lang="en-US" baseline="0" dirty="0" err="1" smtClean="0"/>
              <a:t>os</a:t>
            </a:r>
            <a:r>
              <a:rPr lang="en-US" baseline="0" dirty="0" smtClean="0"/>
              <a:t> </a:t>
            </a:r>
            <a:r>
              <a:rPr lang="en-US" baseline="0" dirty="0" err="1" smtClean="0"/>
              <a:t>processos</a:t>
            </a:r>
            <a:r>
              <a:rPr lang="en-US" baseline="0" dirty="0" smtClean="0"/>
              <a:t> </a:t>
            </a:r>
            <a:r>
              <a:rPr lang="en-US" baseline="0" dirty="0" err="1" smtClean="0"/>
              <a:t>associados</a:t>
            </a:r>
            <a:r>
              <a:rPr lang="en-US" baseline="0" dirty="0" smtClean="0"/>
              <a:t>.</a:t>
            </a:r>
          </a:p>
          <a:p>
            <a:pPr marL="171450" indent="-171450">
              <a:buFontTx/>
              <a:buChar char="-"/>
            </a:pPr>
            <a:r>
              <a:rPr lang="en-US" baseline="0" dirty="0" smtClean="0"/>
              <a:t>MODULARIDADE DOS NEGÓCIOS: </a:t>
            </a:r>
            <a:r>
              <a:rPr lang="en-US" baseline="0" dirty="0" err="1" smtClean="0"/>
              <a:t>Possibilita</a:t>
            </a:r>
            <a:r>
              <a:rPr lang="en-US" baseline="0" dirty="0" smtClean="0"/>
              <a:t> a </a:t>
            </a:r>
            <a:r>
              <a:rPr lang="en-US" baseline="0" dirty="0" err="1" smtClean="0"/>
              <a:t>agilidade</a:t>
            </a:r>
            <a:r>
              <a:rPr lang="en-US" baseline="0" dirty="0" smtClean="0"/>
              <a:t> </a:t>
            </a:r>
            <a:r>
              <a:rPr lang="en-US" baseline="0" dirty="0" err="1" smtClean="0"/>
              <a:t>estratégica</a:t>
            </a:r>
            <a:r>
              <a:rPr lang="en-US" baseline="0" dirty="0" smtClean="0"/>
              <a:t> </a:t>
            </a:r>
            <a:r>
              <a:rPr lang="en-US" baseline="0" dirty="0" err="1" smtClean="0"/>
              <a:t>por</a:t>
            </a:r>
            <a:r>
              <a:rPr lang="en-US" baseline="0" dirty="0" smtClean="0"/>
              <a:t> </a:t>
            </a:r>
            <a:r>
              <a:rPr lang="en-US" baseline="0" dirty="0" err="1" smtClean="0"/>
              <a:t>meio</a:t>
            </a:r>
            <a:r>
              <a:rPr lang="en-US" baseline="0" dirty="0" smtClean="0"/>
              <a:t> de </a:t>
            </a:r>
            <a:r>
              <a:rPr lang="en-US" baseline="0" dirty="0" err="1" smtClean="0"/>
              <a:t>módulos</a:t>
            </a:r>
            <a:r>
              <a:rPr lang="en-US" baseline="0" dirty="0" smtClean="0"/>
              <a:t> </a:t>
            </a:r>
            <a:r>
              <a:rPr lang="en-US" baseline="0" dirty="0" err="1" smtClean="0"/>
              <a:t>customizados</a:t>
            </a:r>
            <a:r>
              <a:rPr lang="en-US" baseline="0" dirty="0" smtClean="0"/>
              <a:t> </a:t>
            </a:r>
            <a:r>
              <a:rPr lang="en-US" baseline="0" dirty="0" err="1" smtClean="0"/>
              <a:t>ou</a:t>
            </a:r>
            <a:r>
              <a:rPr lang="en-US" baseline="0" dirty="0" smtClean="0"/>
              <a:t> </a:t>
            </a:r>
            <a:r>
              <a:rPr lang="en-US" baseline="0" dirty="0" err="1" smtClean="0"/>
              <a:t>reutilizáveis</a:t>
            </a:r>
            <a:r>
              <a:rPr lang="en-US" baseline="0" dirty="0" smtClean="0"/>
              <a:t>. </a:t>
            </a:r>
            <a:r>
              <a:rPr lang="en-US" baseline="0" dirty="0" err="1" smtClean="0"/>
              <a:t>Neste</a:t>
            </a:r>
            <a:r>
              <a:rPr lang="en-US" baseline="0" dirty="0" smtClean="0"/>
              <a:t> </a:t>
            </a:r>
            <a:r>
              <a:rPr lang="en-US" baseline="0" dirty="0" err="1" smtClean="0"/>
              <a:t>estágio</a:t>
            </a:r>
            <a:r>
              <a:rPr lang="en-US" baseline="0" dirty="0" smtClean="0"/>
              <a:t>, a </a:t>
            </a:r>
            <a:r>
              <a:rPr lang="en-US" baseline="0" dirty="0" err="1" smtClean="0"/>
              <a:t>administração</a:t>
            </a:r>
            <a:r>
              <a:rPr lang="en-US" baseline="0" dirty="0" smtClean="0"/>
              <a:t> </a:t>
            </a:r>
            <a:r>
              <a:rPr lang="en-US" baseline="0" dirty="0" err="1" smtClean="0"/>
              <a:t>refina</a:t>
            </a:r>
            <a:r>
              <a:rPr lang="en-US" baseline="0" dirty="0" smtClean="0"/>
              <a:t> e </a:t>
            </a:r>
            <a:r>
              <a:rPr lang="en-US" baseline="0" dirty="0" err="1" smtClean="0"/>
              <a:t>cada</a:t>
            </a:r>
            <a:r>
              <a:rPr lang="en-US" baseline="0" dirty="0" smtClean="0"/>
              <a:t> </a:t>
            </a:r>
            <a:r>
              <a:rPr lang="en-US" baseline="0" dirty="0" err="1" smtClean="0"/>
              <a:t>vez</a:t>
            </a:r>
            <a:r>
              <a:rPr lang="en-US" baseline="0" dirty="0" smtClean="0"/>
              <a:t> </a:t>
            </a:r>
            <a:r>
              <a:rPr lang="en-US" baseline="0" dirty="0" err="1" smtClean="0"/>
              <a:t>mais</a:t>
            </a:r>
            <a:r>
              <a:rPr lang="en-US" baseline="0" dirty="0" smtClean="0"/>
              <a:t> </a:t>
            </a:r>
            <a:r>
              <a:rPr lang="en-US" baseline="0" dirty="0" err="1" smtClean="0"/>
              <a:t>modulariza</a:t>
            </a:r>
            <a:r>
              <a:rPr lang="en-US" baseline="0" dirty="0" smtClean="0"/>
              <a:t> </a:t>
            </a:r>
            <a:r>
              <a:rPr lang="en-US" baseline="0" dirty="0" err="1" smtClean="0"/>
              <a:t>os</a:t>
            </a:r>
            <a:r>
              <a:rPr lang="en-US" baseline="0" dirty="0" smtClean="0"/>
              <a:t> </a:t>
            </a:r>
            <a:r>
              <a:rPr lang="en-US" baseline="0" dirty="0" err="1" smtClean="0"/>
              <a:t>processos</a:t>
            </a:r>
            <a:r>
              <a:rPr lang="en-US" baseline="0" dirty="0" smtClean="0"/>
              <a:t> </a:t>
            </a:r>
            <a:r>
              <a:rPr lang="en-US" baseline="0" dirty="0" err="1" smtClean="0"/>
              <a:t>que</a:t>
            </a:r>
            <a:r>
              <a:rPr lang="en-US" baseline="0" dirty="0" smtClean="0"/>
              <a:t> </a:t>
            </a:r>
            <a:r>
              <a:rPr lang="en-US" baseline="0" dirty="0" err="1" smtClean="0"/>
              <a:t>foram</a:t>
            </a:r>
            <a:r>
              <a:rPr lang="en-US" baseline="0" dirty="0" smtClean="0"/>
              <a:t> </a:t>
            </a:r>
            <a:r>
              <a:rPr lang="en-US" baseline="0" dirty="0" err="1" smtClean="0"/>
              <a:t>digitalizados</a:t>
            </a:r>
            <a:r>
              <a:rPr lang="en-US" baseline="0" dirty="0" smtClean="0"/>
              <a:t> no </a:t>
            </a:r>
            <a:r>
              <a:rPr lang="en-US" baseline="0" dirty="0" err="1" smtClean="0"/>
              <a:t>terceiro</a:t>
            </a:r>
            <a:r>
              <a:rPr lang="en-US" baseline="0" dirty="0" smtClean="0"/>
              <a:t>. As </a:t>
            </a:r>
            <a:r>
              <a:rPr lang="en-US" baseline="0" dirty="0" err="1" smtClean="0"/>
              <a:t>empresas</a:t>
            </a:r>
            <a:r>
              <a:rPr lang="en-US" baseline="0" dirty="0" smtClean="0"/>
              <a:t> </a:t>
            </a:r>
            <a:r>
              <a:rPr lang="en-US" baseline="0" dirty="0" err="1" smtClean="0"/>
              <a:t>reaproveitam</a:t>
            </a:r>
            <a:r>
              <a:rPr lang="en-US" baseline="0" dirty="0" smtClean="0"/>
              <a:t> a </a:t>
            </a:r>
            <a:r>
              <a:rPr lang="en-US" baseline="0" dirty="0" err="1" smtClean="0"/>
              <a:t>perícia</a:t>
            </a:r>
            <a:r>
              <a:rPr lang="en-US" baseline="0" dirty="0" smtClean="0"/>
              <a:t> </a:t>
            </a:r>
            <a:r>
              <a:rPr lang="en-US" baseline="0" dirty="0" err="1" smtClean="0"/>
              <a:t>em</a:t>
            </a:r>
            <a:r>
              <a:rPr lang="en-US" baseline="0" dirty="0" smtClean="0"/>
              <a:t> </a:t>
            </a:r>
            <a:r>
              <a:rPr lang="en-US" baseline="0" dirty="0" err="1" smtClean="0"/>
              <a:t>processos</a:t>
            </a:r>
            <a:r>
              <a:rPr lang="en-US" baseline="0" dirty="0" smtClean="0"/>
              <a:t>, dados e </a:t>
            </a:r>
            <a:r>
              <a:rPr lang="en-US" baseline="0" dirty="0" err="1" smtClean="0"/>
              <a:t>padronização</a:t>
            </a:r>
            <a:r>
              <a:rPr lang="en-US" baseline="0" dirty="0" smtClean="0"/>
              <a:t> </a:t>
            </a:r>
            <a:r>
              <a:rPr lang="en-US" baseline="0" dirty="0" err="1" smtClean="0"/>
              <a:t>obtida</a:t>
            </a:r>
            <a:r>
              <a:rPr lang="en-US" baseline="0" dirty="0" smtClean="0"/>
              <a:t> </a:t>
            </a:r>
            <a:r>
              <a:rPr lang="en-US" baseline="0" dirty="0" err="1" smtClean="0"/>
              <a:t>nos</a:t>
            </a:r>
            <a:r>
              <a:rPr lang="en-US" baseline="0" dirty="0" smtClean="0"/>
              <a:t> </a:t>
            </a:r>
            <a:r>
              <a:rPr lang="en-US" baseline="0" dirty="0" err="1" smtClean="0"/>
              <a:t>estágios</a:t>
            </a:r>
            <a:r>
              <a:rPr lang="en-US" baseline="0" dirty="0" smtClean="0"/>
              <a:t> </a:t>
            </a:r>
            <a:r>
              <a:rPr lang="en-US" baseline="0" dirty="0" err="1" smtClean="0"/>
              <a:t>anteriores</a:t>
            </a:r>
            <a:r>
              <a:rPr lang="en-US" baseline="0" dirty="0" smtClean="0"/>
              <a:t>.</a:t>
            </a:r>
          </a:p>
          <a:p>
            <a:pPr marL="171450" indent="-171450">
              <a:buFontTx/>
              <a:buChar char="-"/>
            </a:pPr>
            <a:endParaRPr lang="en-US" baseline="0"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48</a:t>
            </a:fld>
            <a:endParaRPr lang="pt-BR"/>
          </a:p>
        </p:txBody>
      </p:sp>
    </p:spTree>
    <p:extLst>
      <p:ext uri="{BB962C8B-B14F-4D97-AF65-F5344CB8AC3E}">
        <p14:creationId xmlns:p14="http://schemas.microsoft.com/office/powerpoint/2010/main" val="1203105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Nível</a:t>
            </a:r>
            <a:r>
              <a:rPr lang="en-US" dirty="0" smtClean="0"/>
              <a:t> 5 – </a:t>
            </a:r>
            <a:r>
              <a:rPr lang="en-US" dirty="0" err="1" smtClean="0"/>
              <a:t>otimizado</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Broad - </a:t>
            </a:r>
            <a:r>
              <a:rPr lang="en-US" dirty="0" err="1" smtClean="0"/>
              <a:t>amplo</a:t>
            </a:r>
            <a:endParaRPr lang="en-US" dirty="0" smtClean="0"/>
          </a:p>
          <a:p>
            <a:r>
              <a:rPr lang="en-US" dirty="0" smtClean="0"/>
              <a:t>Inherent - </a:t>
            </a:r>
            <a:r>
              <a:rPr lang="en-US" dirty="0" err="1" smtClean="0"/>
              <a:t>inerente</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52</a:t>
            </a:fld>
            <a:endParaRPr lang="pt-BR"/>
          </a:p>
        </p:txBody>
      </p:sp>
    </p:spTree>
    <p:extLst>
      <p:ext uri="{BB962C8B-B14F-4D97-AF65-F5344CB8AC3E}">
        <p14:creationId xmlns:p14="http://schemas.microsoft.com/office/powerpoint/2010/main" val="1489349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6F3B2DC-C928-0F4F-BD0E-09B1F385833A}" type="slidenum">
              <a:rPr lang="en-US"/>
              <a:pPr/>
              <a:t>53</a:t>
            </a:fld>
            <a:endParaRPr lang="en-US"/>
          </a:p>
        </p:txBody>
      </p:sp>
      <p:sp>
        <p:nvSpPr>
          <p:cNvPr id="2118658" name="Rectangle 7"/>
          <p:cNvSpPr txBox="1">
            <a:spLocks noGrp="1" noChangeArrowheads="1"/>
          </p:cNvSpPr>
          <p:nvPr/>
        </p:nvSpPr>
        <p:spPr bwMode="auto">
          <a:xfrm>
            <a:off x="3842142" y="9004043"/>
            <a:ext cx="2934948" cy="4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94" tIns="46548" rIns="93094" bIns="46548" anchor="b"/>
          <a:lstStyle>
            <a:lvl1pPr defTabSz="930275">
              <a:defRPr>
                <a:solidFill>
                  <a:schemeClr val="tx1"/>
                </a:solidFill>
                <a:latin typeface="Arial" charset="0"/>
                <a:ea typeface="ＭＳ Ｐゴシック" charset="0"/>
                <a:cs typeface="Arial" charset="0"/>
              </a:defRPr>
            </a:lvl1pPr>
            <a:lvl2pPr marL="757238" indent="-290513" defTabSz="930275">
              <a:defRPr>
                <a:solidFill>
                  <a:schemeClr val="tx1"/>
                </a:solidFill>
                <a:latin typeface="Arial" charset="0"/>
                <a:ea typeface="Arial" charset="0"/>
                <a:cs typeface="Arial" charset="0"/>
              </a:defRPr>
            </a:lvl2pPr>
            <a:lvl3pPr marL="1166813" indent="-233363" defTabSz="930275">
              <a:defRPr>
                <a:solidFill>
                  <a:schemeClr val="tx1"/>
                </a:solidFill>
                <a:latin typeface="Arial" charset="0"/>
                <a:ea typeface="Arial" charset="0"/>
                <a:cs typeface="Arial" charset="0"/>
              </a:defRPr>
            </a:lvl3pPr>
            <a:lvl4pPr marL="1633538" indent="-233363" defTabSz="930275">
              <a:defRPr>
                <a:solidFill>
                  <a:schemeClr val="tx1"/>
                </a:solidFill>
                <a:latin typeface="Arial" charset="0"/>
                <a:ea typeface="Arial" charset="0"/>
                <a:cs typeface="Arial" charset="0"/>
              </a:defRPr>
            </a:lvl4pPr>
            <a:lvl5pPr marL="2100263" indent="-233363" defTabSz="930275">
              <a:defRPr>
                <a:solidFill>
                  <a:schemeClr val="tx1"/>
                </a:solidFill>
                <a:latin typeface="Arial" charset="0"/>
                <a:ea typeface="Arial" charset="0"/>
                <a:cs typeface="Arial" charset="0"/>
              </a:defRPr>
            </a:lvl5pPr>
            <a:lvl6pPr marL="2557463" indent="-233363" defTabSz="930275" fontAlgn="base">
              <a:spcBef>
                <a:spcPct val="0"/>
              </a:spcBef>
              <a:spcAft>
                <a:spcPct val="0"/>
              </a:spcAft>
              <a:defRPr>
                <a:solidFill>
                  <a:schemeClr val="tx1"/>
                </a:solidFill>
                <a:latin typeface="Arial" charset="0"/>
                <a:ea typeface="Arial" charset="0"/>
                <a:cs typeface="Arial" charset="0"/>
              </a:defRPr>
            </a:lvl6pPr>
            <a:lvl7pPr marL="3014663" indent="-233363" defTabSz="930275" fontAlgn="base">
              <a:spcBef>
                <a:spcPct val="0"/>
              </a:spcBef>
              <a:spcAft>
                <a:spcPct val="0"/>
              </a:spcAft>
              <a:defRPr>
                <a:solidFill>
                  <a:schemeClr val="tx1"/>
                </a:solidFill>
                <a:latin typeface="Arial" charset="0"/>
                <a:ea typeface="Arial" charset="0"/>
                <a:cs typeface="Arial" charset="0"/>
              </a:defRPr>
            </a:lvl7pPr>
            <a:lvl8pPr marL="3471863" indent="-233363" defTabSz="930275" fontAlgn="base">
              <a:spcBef>
                <a:spcPct val="0"/>
              </a:spcBef>
              <a:spcAft>
                <a:spcPct val="0"/>
              </a:spcAft>
              <a:defRPr>
                <a:solidFill>
                  <a:schemeClr val="tx1"/>
                </a:solidFill>
                <a:latin typeface="Arial" charset="0"/>
                <a:ea typeface="Arial" charset="0"/>
                <a:cs typeface="Arial" charset="0"/>
              </a:defRPr>
            </a:lvl8pPr>
            <a:lvl9pPr marL="3929063" indent="-233363" defTabSz="930275" fontAlgn="base">
              <a:spcBef>
                <a:spcPct val="0"/>
              </a:spcBef>
              <a:spcAft>
                <a:spcPct val="0"/>
              </a:spcAft>
              <a:defRPr>
                <a:solidFill>
                  <a:schemeClr val="tx1"/>
                </a:solidFill>
                <a:latin typeface="Arial" charset="0"/>
                <a:ea typeface="Arial" charset="0"/>
                <a:cs typeface="Arial" charset="0"/>
              </a:defRPr>
            </a:lvl9pPr>
          </a:lstStyle>
          <a:p>
            <a:pPr algn="r">
              <a:lnSpc>
                <a:spcPct val="100000"/>
              </a:lnSpc>
              <a:buClrTx/>
              <a:buFontTx/>
              <a:buNone/>
            </a:pPr>
            <a:fld id="{2D53AF45-C2E9-944D-B0AB-AD4D7FDEFDFB}" type="slidenum">
              <a:rPr lang="en-US" sz="1200"/>
              <a:pPr algn="r">
                <a:lnSpc>
                  <a:spcPct val="100000"/>
                </a:lnSpc>
                <a:buClrTx/>
                <a:buFontTx/>
                <a:buNone/>
              </a:pPr>
              <a:t>53</a:t>
            </a:fld>
            <a:endParaRPr lang="en-US" sz="1200"/>
          </a:p>
        </p:txBody>
      </p:sp>
      <p:sp>
        <p:nvSpPr>
          <p:cNvPr id="2118659" name="Rectangle 2"/>
          <p:cNvSpPr>
            <a:spLocks noGrp="1" noRot="1" noChangeAspect="1" noChangeArrowheads="1" noTextEdit="1"/>
          </p:cNvSpPr>
          <p:nvPr>
            <p:ph type="sldImg"/>
          </p:nvPr>
        </p:nvSpPr>
        <p:spPr>
          <a:xfrm>
            <a:off x="1022350" y="709613"/>
            <a:ext cx="4737100" cy="3554412"/>
          </a:xfrm>
          <a:ln/>
          <a:extLst>
            <a:ext uri="{FAA26D3D-D897-4be2-8F04-BA451C77F1D7}">
              <ma14:placeholderFlag xmlns:ma14="http://schemas.microsoft.com/office/mac/drawingml/2011/main" val="1"/>
            </a:ext>
          </a:extLst>
        </p:spPr>
      </p:sp>
      <p:sp>
        <p:nvSpPr>
          <p:cNvPr id="2118660" name="Rectangle 3"/>
          <p:cNvSpPr>
            <a:spLocks noGrp="1" noChangeArrowheads="1"/>
          </p:cNvSpPr>
          <p:nvPr>
            <p:ph type="body" idx="1"/>
          </p:nvPr>
        </p:nvSpPr>
        <p:spPr>
          <a:xfrm>
            <a:off x="904124" y="4501212"/>
            <a:ext cx="4970378" cy="4267802"/>
          </a:xfrm>
        </p:spPr>
        <p:txBody>
          <a:bodyPr lIns="93076" tIns="46539" rIns="93076" bIns="46539"/>
          <a:lstStyle/>
          <a:p>
            <a:r>
              <a:rPr lang="en-US"/>
              <a:t>System Architect allows for the capture of the entire enterprise.  Organizations use SA to model process, where they may simulate their business their business processes for process optimization, to capture business goals and objectives, data that their organization depends on, and underlying technologies such as hardware and applications.   System architect enables organization to link different aspects of the organization together for complete end to end traceability thus enabling impact analysis against organizational change, and IT/business alignment.    </a:t>
            </a:r>
          </a:p>
          <a:p>
            <a:endParaRPr lang="en-US"/>
          </a:p>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131E8-EB4C-5A44-B95D-0DBFDB70A9FF}" type="slidenum">
              <a:rPr lang="en-US"/>
              <a:pPr/>
              <a:t>54</a:t>
            </a:fld>
            <a:endParaRPr lang="en-US"/>
          </a:p>
        </p:txBody>
      </p:sp>
      <p:sp>
        <p:nvSpPr>
          <p:cNvPr id="2120706" name="Rectangle 2"/>
          <p:cNvSpPr>
            <a:spLocks noGrp="1" noRot="1" noChangeAspect="1" noChangeArrowheads="1" noTextEdit="1"/>
          </p:cNvSpPr>
          <p:nvPr>
            <p:ph type="sldImg"/>
          </p:nvPr>
        </p:nvSpPr>
        <p:spPr>
          <a:xfrm>
            <a:off x="1020763" y="709613"/>
            <a:ext cx="4738687" cy="3556000"/>
          </a:xfrm>
          <a:ln/>
          <a:extLst>
            <a:ext uri="{FAA26D3D-D897-4be2-8F04-BA451C77F1D7}">
              <ma14:placeholderFlag xmlns:ma14="http://schemas.microsoft.com/office/mac/drawingml/2011/main" val="1"/>
            </a:ext>
          </a:extLst>
        </p:spPr>
      </p:sp>
      <p:sp>
        <p:nvSpPr>
          <p:cNvPr id="2120707" name="Rectangle 3"/>
          <p:cNvSpPr>
            <a:spLocks noGrp="1" noChangeArrowheads="1"/>
          </p:cNvSpPr>
          <p:nvPr>
            <p:ph type="body" idx="1"/>
          </p:nvPr>
        </p:nvSpPr>
        <p:spPr>
          <a:xfrm>
            <a:off x="676942" y="4501212"/>
            <a:ext cx="5424742" cy="4267802"/>
          </a:xfrm>
          <a:noFill/>
        </p:spPr>
        <p:txBody>
          <a:bodyPr lIns="93094" tIns="46548" rIns="93094" bIns="46548"/>
          <a:lstStyle/>
          <a:p>
            <a:r>
              <a:rPr lang="en-GB"/>
              <a:t>The open group architectural framework (TOGAF) TOGAF has requirements at its heart.  Capability requirements are managed and drive the traditional EA process.</a:t>
            </a:r>
          </a:p>
          <a:p>
            <a:r>
              <a:rPr lang="en-GB"/>
              <a:t>It is worth noting that the SAP EA Framework is based on TOGAF and SOA</a:t>
            </a:r>
          </a:p>
          <a:p>
            <a:r>
              <a:rPr lang="en-GB"/>
              <a:t>All of our products fit into the TOGAF lifecycle.  SA for B,C,D, FocalPoint for E and F, DOORS for Requirements Management and G and SYNERGY Change and CM for 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86565EE-3BD0-B246-9076-EC801283BF40}" type="slidenum">
              <a:rPr lang="en-US"/>
              <a:pPr/>
              <a:t>55</a:t>
            </a:fld>
            <a:endParaRPr lang="en-US"/>
          </a:p>
        </p:txBody>
      </p:sp>
      <p:sp>
        <p:nvSpPr>
          <p:cNvPr id="2137090" name="Rectangle 7"/>
          <p:cNvSpPr txBox="1">
            <a:spLocks noGrp="1" noChangeArrowheads="1"/>
          </p:cNvSpPr>
          <p:nvPr/>
        </p:nvSpPr>
        <p:spPr bwMode="auto">
          <a:xfrm>
            <a:off x="3842142" y="9004043"/>
            <a:ext cx="2934948" cy="4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94" tIns="46548" rIns="93094" bIns="46548" anchor="b"/>
          <a:lstStyle>
            <a:lvl1pPr defTabSz="930275">
              <a:defRPr>
                <a:solidFill>
                  <a:schemeClr val="tx1"/>
                </a:solidFill>
                <a:latin typeface="Arial" charset="0"/>
                <a:ea typeface="ＭＳ Ｐゴシック" charset="0"/>
                <a:cs typeface="Arial" charset="0"/>
              </a:defRPr>
            </a:lvl1pPr>
            <a:lvl2pPr marL="757238" indent="-290513" defTabSz="930275">
              <a:defRPr>
                <a:solidFill>
                  <a:schemeClr val="tx1"/>
                </a:solidFill>
                <a:latin typeface="Arial" charset="0"/>
                <a:ea typeface="Arial" charset="0"/>
                <a:cs typeface="Arial" charset="0"/>
              </a:defRPr>
            </a:lvl2pPr>
            <a:lvl3pPr marL="1166813" indent="-233363" defTabSz="930275">
              <a:defRPr>
                <a:solidFill>
                  <a:schemeClr val="tx1"/>
                </a:solidFill>
                <a:latin typeface="Arial" charset="0"/>
                <a:ea typeface="Arial" charset="0"/>
                <a:cs typeface="Arial" charset="0"/>
              </a:defRPr>
            </a:lvl3pPr>
            <a:lvl4pPr marL="1633538" indent="-233363" defTabSz="930275">
              <a:defRPr>
                <a:solidFill>
                  <a:schemeClr val="tx1"/>
                </a:solidFill>
                <a:latin typeface="Arial" charset="0"/>
                <a:ea typeface="Arial" charset="0"/>
                <a:cs typeface="Arial" charset="0"/>
              </a:defRPr>
            </a:lvl4pPr>
            <a:lvl5pPr marL="2100263" indent="-233363" defTabSz="930275">
              <a:defRPr>
                <a:solidFill>
                  <a:schemeClr val="tx1"/>
                </a:solidFill>
                <a:latin typeface="Arial" charset="0"/>
                <a:ea typeface="Arial" charset="0"/>
                <a:cs typeface="Arial" charset="0"/>
              </a:defRPr>
            </a:lvl5pPr>
            <a:lvl6pPr marL="2557463" indent="-233363" defTabSz="930275" fontAlgn="base">
              <a:spcBef>
                <a:spcPct val="0"/>
              </a:spcBef>
              <a:spcAft>
                <a:spcPct val="0"/>
              </a:spcAft>
              <a:defRPr>
                <a:solidFill>
                  <a:schemeClr val="tx1"/>
                </a:solidFill>
                <a:latin typeface="Arial" charset="0"/>
                <a:ea typeface="Arial" charset="0"/>
                <a:cs typeface="Arial" charset="0"/>
              </a:defRPr>
            </a:lvl6pPr>
            <a:lvl7pPr marL="3014663" indent="-233363" defTabSz="930275" fontAlgn="base">
              <a:spcBef>
                <a:spcPct val="0"/>
              </a:spcBef>
              <a:spcAft>
                <a:spcPct val="0"/>
              </a:spcAft>
              <a:defRPr>
                <a:solidFill>
                  <a:schemeClr val="tx1"/>
                </a:solidFill>
                <a:latin typeface="Arial" charset="0"/>
                <a:ea typeface="Arial" charset="0"/>
                <a:cs typeface="Arial" charset="0"/>
              </a:defRPr>
            </a:lvl7pPr>
            <a:lvl8pPr marL="3471863" indent="-233363" defTabSz="930275" fontAlgn="base">
              <a:spcBef>
                <a:spcPct val="0"/>
              </a:spcBef>
              <a:spcAft>
                <a:spcPct val="0"/>
              </a:spcAft>
              <a:defRPr>
                <a:solidFill>
                  <a:schemeClr val="tx1"/>
                </a:solidFill>
                <a:latin typeface="Arial" charset="0"/>
                <a:ea typeface="Arial" charset="0"/>
                <a:cs typeface="Arial" charset="0"/>
              </a:defRPr>
            </a:lvl8pPr>
            <a:lvl9pPr marL="3929063" indent="-233363" defTabSz="930275" fontAlgn="base">
              <a:spcBef>
                <a:spcPct val="0"/>
              </a:spcBef>
              <a:spcAft>
                <a:spcPct val="0"/>
              </a:spcAft>
              <a:defRPr>
                <a:solidFill>
                  <a:schemeClr val="tx1"/>
                </a:solidFill>
                <a:latin typeface="Arial" charset="0"/>
                <a:ea typeface="Arial" charset="0"/>
                <a:cs typeface="Arial" charset="0"/>
              </a:defRPr>
            </a:lvl9pPr>
          </a:lstStyle>
          <a:p>
            <a:pPr algn="r">
              <a:lnSpc>
                <a:spcPct val="100000"/>
              </a:lnSpc>
              <a:buClrTx/>
              <a:buFontTx/>
              <a:buNone/>
            </a:pPr>
            <a:fld id="{DC3CB868-9662-FE47-85E9-6699AC76EEF9}" type="slidenum">
              <a:rPr lang="en-US" sz="1200"/>
              <a:pPr algn="r">
                <a:lnSpc>
                  <a:spcPct val="100000"/>
                </a:lnSpc>
                <a:buClrTx/>
                <a:buFontTx/>
                <a:buNone/>
              </a:pPr>
              <a:t>55</a:t>
            </a:fld>
            <a:endParaRPr lang="en-US" sz="1200"/>
          </a:p>
        </p:txBody>
      </p:sp>
      <p:sp>
        <p:nvSpPr>
          <p:cNvPr id="2137091"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37092" name="Rectangle 3"/>
          <p:cNvSpPr>
            <a:spLocks noGrp="1" noChangeArrowheads="1"/>
          </p:cNvSpPr>
          <p:nvPr>
            <p:ph type="body" idx="1"/>
          </p:nvPr>
        </p:nvSpPr>
        <p:spPr>
          <a:xfrm>
            <a:off x="676942" y="4501212"/>
            <a:ext cx="5424742" cy="4267802"/>
          </a:xfrm>
          <a:noFill/>
        </p:spPr>
        <p:txBody>
          <a:bodyPr lIns="93094" tIns="46548" rIns="93094" bIns="46548"/>
          <a:lstStyle/>
          <a:p>
            <a:pPr>
              <a:buFontTx/>
              <a:buChar char="•"/>
            </a:pPr>
            <a:r>
              <a:rPr lang="en-US"/>
              <a:t>Business Process Modeling and Analysis projects are very popular because of their ability to improve organizational performance with a easily calculated ROI. </a:t>
            </a:r>
          </a:p>
          <a:p>
            <a:pPr>
              <a:buFontTx/>
              <a:buChar char="•"/>
            </a:pPr>
            <a:endParaRPr lang="en-US"/>
          </a:p>
          <a:p>
            <a:pPr>
              <a:buFontTx/>
              <a:buChar char="•"/>
            </a:pPr>
            <a:r>
              <a:rPr lang="en-US"/>
              <a:t>With this popularity, these projects are targeted at various business initiatives, taking advantage of predefined templates and success factors, such as:</a:t>
            </a:r>
          </a:p>
          <a:p>
            <a:pPr lvl="1">
              <a:buFontTx/>
              <a:buChar char="•"/>
            </a:pPr>
            <a:r>
              <a:rPr lang="en-US"/>
              <a:t>Compliance and Audit to improve the 10K Report</a:t>
            </a:r>
          </a:p>
          <a:p>
            <a:pPr lvl="1">
              <a:buFontTx/>
              <a:buChar char="•"/>
            </a:pPr>
            <a:r>
              <a:rPr lang="en-US"/>
              <a:t>SOA Deployments based on Industry Standards</a:t>
            </a:r>
          </a:p>
          <a:p>
            <a:pPr lvl="1">
              <a:buFontTx/>
              <a:buChar char="•"/>
            </a:pPr>
            <a:r>
              <a:rPr lang="en-US"/>
              <a:t>Process Improvement focused on the Supply Chain</a:t>
            </a:r>
          </a:p>
          <a:p>
            <a:pPr>
              <a:buFontTx/>
              <a:buChar char="•"/>
            </a:pPr>
            <a:endParaRPr lang="en-US"/>
          </a:p>
          <a:p>
            <a:pPr>
              <a:buFontTx/>
              <a:buChar char="•"/>
            </a:pPr>
            <a:r>
              <a:rPr lang="en-US"/>
              <a:t>In addition, Industry Analyst firms, such as Gartner, report that when undertaking a business improvement project, business analysis tools continue to grow in importance because of the need for analysis capabilities to better understand, streamline, and communicate organizational processes. </a:t>
            </a:r>
          </a:p>
          <a:p>
            <a:pPr>
              <a:buFontTx/>
              <a:buChar char="•"/>
            </a:pPr>
            <a:endParaRPr lang="en-US"/>
          </a:p>
          <a:p>
            <a:pPr>
              <a:buFontTx/>
              <a:buChar char="•"/>
            </a:pPr>
            <a:r>
              <a:rPr lang="en-US"/>
              <a:t>The conclusion is a need for unified enterprise wide modeling.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D4C0119-12EB-BD43-A0B5-820FA224E6CD}" type="slidenum">
              <a:rPr lang="en-US"/>
              <a:pPr/>
              <a:t>56</a:t>
            </a:fld>
            <a:endParaRPr lang="en-US"/>
          </a:p>
        </p:txBody>
      </p:sp>
      <p:sp>
        <p:nvSpPr>
          <p:cNvPr id="2149378" name="Rectangle 7"/>
          <p:cNvSpPr txBox="1">
            <a:spLocks noGrp="1" noChangeArrowheads="1"/>
          </p:cNvSpPr>
          <p:nvPr/>
        </p:nvSpPr>
        <p:spPr bwMode="auto">
          <a:xfrm>
            <a:off x="3842142" y="9004043"/>
            <a:ext cx="2934948" cy="4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94" tIns="46548" rIns="93094" bIns="46548" anchor="b"/>
          <a:lstStyle>
            <a:lvl1pPr defTabSz="930275">
              <a:defRPr>
                <a:solidFill>
                  <a:schemeClr val="tx1"/>
                </a:solidFill>
                <a:latin typeface="Arial" charset="0"/>
                <a:ea typeface="ＭＳ Ｐゴシック" charset="0"/>
                <a:cs typeface="Arial" charset="0"/>
              </a:defRPr>
            </a:lvl1pPr>
            <a:lvl2pPr marL="757238" indent="-290513" defTabSz="930275">
              <a:defRPr>
                <a:solidFill>
                  <a:schemeClr val="tx1"/>
                </a:solidFill>
                <a:latin typeface="Arial" charset="0"/>
                <a:ea typeface="Arial" charset="0"/>
                <a:cs typeface="Arial" charset="0"/>
              </a:defRPr>
            </a:lvl2pPr>
            <a:lvl3pPr marL="1166813" indent="-233363" defTabSz="930275">
              <a:defRPr>
                <a:solidFill>
                  <a:schemeClr val="tx1"/>
                </a:solidFill>
                <a:latin typeface="Arial" charset="0"/>
                <a:ea typeface="Arial" charset="0"/>
                <a:cs typeface="Arial" charset="0"/>
              </a:defRPr>
            </a:lvl3pPr>
            <a:lvl4pPr marL="1633538" indent="-233363" defTabSz="930275">
              <a:defRPr>
                <a:solidFill>
                  <a:schemeClr val="tx1"/>
                </a:solidFill>
                <a:latin typeface="Arial" charset="0"/>
                <a:ea typeface="Arial" charset="0"/>
                <a:cs typeface="Arial" charset="0"/>
              </a:defRPr>
            </a:lvl4pPr>
            <a:lvl5pPr marL="2100263" indent="-233363" defTabSz="930275">
              <a:defRPr>
                <a:solidFill>
                  <a:schemeClr val="tx1"/>
                </a:solidFill>
                <a:latin typeface="Arial" charset="0"/>
                <a:ea typeface="Arial" charset="0"/>
                <a:cs typeface="Arial" charset="0"/>
              </a:defRPr>
            </a:lvl5pPr>
            <a:lvl6pPr marL="2557463" indent="-233363" defTabSz="930275" fontAlgn="base">
              <a:spcBef>
                <a:spcPct val="0"/>
              </a:spcBef>
              <a:spcAft>
                <a:spcPct val="0"/>
              </a:spcAft>
              <a:defRPr>
                <a:solidFill>
                  <a:schemeClr val="tx1"/>
                </a:solidFill>
                <a:latin typeface="Arial" charset="0"/>
                <a:ea typeface="Arial" charset="0"/>
                <a:cs typeface="Arial" charset="0"/>
              </a:defRPr>
            </a:lvl6pPr>
            <a:lvl7pPr marL="3014663" indent="-233363" defTabSz="930275" fontAlgn="base">
              <a:spcBef>
                <a:spcPct val="0"/>
              </a:spcBef>
              <a:spcAft>
                <a:spcPct val="0"/>
              </a:spcAft>
              <a:defRPr>
                <a:solidFill>
                  <a:schemeClr val="tx1"/>
                </a:solidFill>
                <a:latin typeface="Arial" charset="0"/>
                <a:ea typeface="Arial" charset="0"/>
                <a:cs typeface="Arial" charset="0"/>
              </a:defRPr>
            </a:lvl7pPr>
            <a:lvl8pPr marL="3471863" indent="-233363" defTabSz="930275" fontAlgn="base">
              <a:spcBef>
                <a:spcPct val="0"/>
              </a:spcBef>
              <a:spcAft>
                <a:spcPct val="0"/>
              </a:spcAft>
              <a:defRPr>
                <a:solidFill>
                  <a:schemeClr val="tx1"/>
                </a:solidFill>
                <a:latin typeface="Arial" charset="0"/>
                <a:ea typeface="Arial" charset="0"/>
                <a:cs typeface="Arial" charset="0"/>
              </a:defRPr>
            </a:lvl8pPr>
            <a:lvl9pPr marL="3929063" indent="-233363" defTabSz="930275" fontAlgn="base">
              <a:spcBef>
                <a:spcPct val="0"/>
              </a:spcBef>
              <a:spcAft>
                <a:spcPct val="0"/>
              </a:spcAft>
              <a:defRPr>
                <a:solidFill>
                  <a:schemeClr val="tx1"/>
                </a:solidFill>
                <a:latin typeface="Arial" charset="0"/>
                <a:ea typeface="Arial" charset="0"/>
                <a:cs typeface="Arial" charset="0"/>
              </a:defRPr>
            </a:lvl9pPr>
          </a:lstStyle>
          <a:p>
            <a:pPr algn="r">
              <a:lnSpc>
                <a:spcPct val="100000"/>
              </a:lnSpc>
              <a:buClrTx/>
              <a:buFontTx/>
              <a:buNone/>
            </a:pPr>
            <a:fld id="{D6F225EA-9B01-2B49-922E-A7F7DB609F30}" type="slidenum">
              <a:rPr lang="en-US" sz="1200"/>
              <a:pPr algn="r">
                <a:lnSpc>
                  <a:spcPct val="100000"/>
                </a:lnSpc>
                <a:buClrTx/>
                <a:buFontTx/>
                <a:buNone/>
              </a:pPr>
              <a:t>56</a:t>
            </a:fld>
            <a:endParaRPr lang="en-US" sz="1200"/>
          </a:p>
        </p:txBody>
      </p:sp>
      <p:sp>
        <p:nvSpPr>
          <p:cNvPr id="2149379"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49380" name="Rectangle 3"/>
          <p:cNvSpPr>
            <a:spLocks noGrp="1" noChangeArrowheads="1"/>
          </p:cNvSpPr>
          <p:nvPr>
            <p:ph type="body" idx="1"/>
          </p:nvPr>
        </p:nvSpPr>
        <p:spPr>
          <a:xfrm>
            <a:off x="676942" y="4501212"/>
            <a:ext cx="5424742" cy="4267802"/>
          </a:xfrm>
        </p:spPr>
        <p:txBody>
          <a:bodyPr lIns="93091" tIns="46547" rIns="93091" bIns="46547"/>
          <a:lstStyle/>
          <a:p>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E384308-E779-4676-87FF-29BB7C0BBC0C}" type="slidenum">
              <a:rPr lang="en-US"/>
              <a:pPr/>
              <a:t>61</a:t>
            </a:fld>
            <a:endParaRPr lang="en-US"/>
          </a:p>
        </p:txBody>
      </p:sp>
      <p:sp>
        <p:nvSpPr>
          <p:cNvPr id="105475" name="Rectangle 2"/>
          <p:cNvSpPr>
            <a:spLocks noGrp="1" noRot="1" noChangeAspect="1" noChangeArrowheads="1" noTextEdit="1"/>
          </p:cNvSpPr>
          <p:nvPr>
            <p:ph type="sldImg"/>
          </p:nvPr>
        </p:nvSpPr>
        <p:spPr>
          <a:xfrm>
            <a:off x="1028700" y="717550"/>
            <a:ext cx="4722813" cy="3541713"/>
          </a:xfrm>
          <a:ln/>
        </p:spPr>
      </p:sp>
      <p:sp>
        <p:nvSpPr>
          <p:cNvPr id="105476" name="Rectangle 3"/>
          <p:cNvSpPr>
            <a:spLocks noGrp="1" noChangeArrowheads="1"/>
          </p:cNvSpPr>
          <p:nvPr>
            <p:ph type="body" idx="1"/>
          </p:nvPr>
        </p:nvSpPr>
        <p:spPr>
          <a:xfrm>
            <a:off x="903288" y="4502150"/>
            <a:ext cx="4972050" cy="4265613"/>
          </a:xfrm>
          <a:noFill/>
          <a:ln/>
        </p:spPr>
        <p:txBody>
          <a:bodyPr/>
          <a:lstStyle/>
          <a:p>
            <a:endParaRPr lang="pt-B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C901E23-AFEC-4D6B-A66B-609532692888}" type="slidenum">
              <a:rPr lang="en-US"/>
              <a:pPr/>
              <a:t>62</a:t>
            </a:fld>
            <a:endParaRPr lang="en-US"/>
          </a:p>
        </p:txBody>
      </p:sp>
      <p:sp>
        <p:nvSpPr>
          <p:cNvPr id="107523" name="Rectangle 2"/>
          <p:cNvSpPr>
            <a:spLocks noGrp="1" noRot="1" noChangeAspect="1" noChangeArrowheads="1" noTextEdit="1"/>
          </p:cNvSpPr>
          <p:nvPr>
            <p:ph type="sldImg"/>
          </p:nvPr>
        </p:nvSpPr>
        <p:spPr>
          <a:xfrm>
            <a:off x="1022350" y="711200"/>
            <a:ext cx="4735513" cy="3552825"/>
          </a:xfrm>
          <a:ln/>
        </p:spPr>
      </p:sp>
      <p:sp>
        <p:nvSpPr>
          <p:cNvPr id="107524" name="Rectangle 3"/>
          <p:cNvSpPr>
            <a:spLocks noGrp="1" noChangeArrowheads="1"/>
          </p:cNvSpPr>
          <p:nvPr>
            <p:ph type="body" idx="1"/>
          </p:nvPr>
        </p:nvSpPr>
        <p:spPr>
          <a:xfrm>
            <a:off x="271463" y="4448175"/>
            <a:ext cx="6235700" cy="4265613"/>
          </a:xfrm>
          <a:noFill/>
          <a:ln/>
        </p:spPr>
        <p:txBody>
          <a:bodyPr/>
          <a:lstStyle/>
          <a:p>
            <a:endParaRPr lang="pt-B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a:ln/>
        </p:spPr>
        <p:txBody>
          <a:bodyPr/>
          <a:lstStyle/>
          <a:p>
            <a:fld id="{8A40684F-86DB-6A4F-9081-B1DD3D8779A2}" type="slidenum">
              <a:rPr lang="en-GB"/>
              <a:pPr/>
              <a:t>5</a:t>
            </a:fld>
            <a:endParaRPr lang="en-GB"/>
          </a:p>
        </p:txBody>
      </p:sp>
      <p:sp>
        <p:nvSpPr>
          <p:cNvPr id="160769" name="Text Box 1"/>
          <p:cNvSpPr txBox="1">
            <a:spLocks noChangeArrowheads="1"/>
          </p:cNvSpPr>
          <p:nvPr/>
        </p:nvSpPr>
        <p:spPr bwMode="auto">
          <a:xfrm>
            <a:off x="3839653" y="9003370"/>
            <a:ext cx="2934266" cy="47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Arial" charset="0"/>
              </a:defRPr>
            </a:lvl1pPr>
            <a:lvl2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2pPr>
            <a:lvl3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3pPr>
            <a:lvl4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4pPr>
            <a:lvl5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5pPr>
            <a:lvl6pPr marL="25146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6pPr>
            <a:lvl7pPr marL="29718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7pPr>
            <a:lvl8pPr marL="34290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8pPr>
            <a:lvl9pPr marL="38862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9pPr>
          </a:lstStyle>
          <a:p>
            <a:pPr algn="r">
              <a:lnSpc>
                <a:spcPct val="100000"/>
              </a:lnSpc>
              <a:buClrTx/>
              <a:buFontTx/>
              <a:buNone/>
            </a:pPr>
            <a:fld id="{69B6BAA6-6468-D744-96A9-C9F914F0745D}" type="slidenum">
              <a:rPr lang="en-GB" sz="1200">
                <a:solidFill>
                  <a:srgbClr val="000000"/>
                </a:solidFill>
              </a:rPr>
              <a:pPr algn="r">
                <a:lnSpc>
                  <a:spcPct val="100000"/>
                </a:lnSpc>
                <a:buClrTx/>
                <a:buFontTx/>
                <a:buNone/>
              </a:pPr>
              <a:t>5</a:t>
            </a:fld>
            <a:endParaRPr lang="en-GB" sz="1200">
              <a:solidFill>
                <a:srgbClr val="000000"/>
              </a:solidFill>
            </a:endParaRPr>
          </a:p>
        </p:txBody>
      </p:sp>
      <p:sp>
        <p:nvSpPr>
          <p:cNvPr id="160770" name="Text Box 2"/>
          <p:cNvSpPr txBox="1">
            <a:spLocks noChangeArrowheads="1"/>
          </p:cNvSpPr>
          <p:nvPr/>
        </p:nvSpPr>
        <p:spPr bwMode="auto">
          <a:xfrm>
            <a:off x="1129771" y="710922"/>
            <a:ext cx="4519083" cy="3554611"/>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771" name="Text Box 3"/>
          <p:cNvSpPr txBox="1">
            <a:spLocks noGrp="1" noChangeArrowheads="1"/>
          </p:cNvSpPr>
          <p:nvPr>
            <p:ph type="body"/>
          </p:nvPr>
        </p:nvSpPr>
        <p:spPr bwMode="auto">
          <a:xfrm>
            <a:off x="677863" y="4502508"/>
            <a:ext cx="5419762" cy="42655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baseline="0" dirty="0" smtClean="0"/>
              <a:t>1) Governança Corporativa =&gt; Direcionamento Estratégico das organizações</a:t>
            </a:r>
          </a:p>
          <a:p>
            <a:pPr marL="0" marR="0" indent="0" algn="l" defTabSz="914400" rtl="0" eaLnBrk="0" fontAlgn="base" latinLnBrk="0" hangingPunct="0">
              <a:lnSpc>
                <a:spcPct val="100000"/>
              </a:lnSpc>
              <a:spcBef>
                <a:spcPct val="30000"/>
              </a:spcBef>
              <a:spcAft>
                <a:spcPct val="0"/>
              </a:spcAft>
              <a:buClrTx/>
              <a:buSzTx/>
              <a:buFontTx/>
              <a:buNone/>
              <a:tabLst/>
              <a:defRPr/>
            </a:pPr>
            <a:r>
              <a:rPr lang="pt-BR" baseline="0" dirty="0" smtClean="0"/>
              <a:t>2) Governança de TI =&gt; É o alinhamento da área de TI com o direcionamento Estratégico</a:t>
            </a:r>
          </a:p>
          <a:p>
            <a:pPr marL="0" marR="0" indent="0" algn="l" defTabSz="914400" rtl="0" eaLnBrk="0" fontAlgn="base" latinLnBrk="0" hangingPunct="0">
              <a:lnSpc>
                <a:spcPct val="100000"/>
              </a:lnSpc>
              <a:spcBef>
                <a:spcPct val="30000"/>
              </a:spcBef>
              <a:spcAft>
                <a:spcPct val="0"/>
              </a:spcAft>
              <a:buClrTx/>
              <a:buSzTx/>
              <a:buFontTx/>
              <a:buNone/>
              <a:tabLst/>
              <a:defRPr/>
            </a:pPr>
            <a:r>
              <a:rPr lang="pt-BR" baseline="0" dirty="0" smtClean="0"/>
              <a:t>3) SAS – Sistema de avaliação de Conformidade</a:t>
            </a:r>
          </a:p>
          <a:p>
            <a:pPr marL="0" marR="0" indent="0" algn="l" defTabSz="914400" rtl="0" eaLnBrk="0" fontAlgn="base" latinLnBrk="0" hangingPunct="0">
              <a:lnSpc>
                <a:spcPct val="100000"/>
              </a:lnSpc>
              <a:spcBef>
                <a:spcPct val="30000"/>
              </a:spcBef>
              <a:spcAft>
                <a:spcPct val="0"/>
              </a:spcAft>
              <a:buClrTx/>
              <a:buSzTx/>
              <a:buFontTx/>
              <a:buNone/>
              <a:tabLst/>
              <a:defRPr/>
            </a:pPr>
            <a:r>
              <a:rPr lang="pt-BR" baseline="0" dirty="0" smtClean="0"/>
              <a:t>3) PAF-ECF – Homologação de software para evitar fraudes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solidFill>
                  <a:srgbClr val="1C1C1C"/>
                </a:solidFill>
                <a:latin typeface="Helvetica"/>
              </a:rPr>
              <a:t>4) Balanced Scorecard</a:t>
            </a:r>
            <a:r>
              <a:rPr lang="en-US" sz="1200" b="0" dirty="0" smtClean="0">
                <a:solidFill>
                  <a:srgbClr val="1C1C1C"/>
                </a:solidFill>
                <a:latin typeface="Helvetica"/>
              </a:rPr>
              <a:t> </a:t>
            </a:r>
            <a:r>
              <a:rPr lang="en-US" sz="1200" b="0" dirty="0" err="1" smtClean="0">
                <a:solidFill>
                  <a:srgbClr val="1C1C1C"/>
                </a:solidFill>
                <a:latin typeface="Helvetica"/>
              </a:rPr>
              <a:t>é</a:t>
            </a:r>
            <a:r>
              <a:rPr lang="en-US" sz="1200" b="0" dirty="0" smtClean="0">
                <a:solidFill>
                  <a:srgbClr val="1C1C1C"/>
                </a:solidFill>
                <a:latin typeface="Helvetica"/>
              </a:rPr>
              <a:t> </a:t>
            </a:r>
            <a:r>
              <a:rPr lang="en-US" sz="1200" b="0" dirty="0" err="1" smtClean="0">
                <a:solidFill>
                  <a:srgbClr val="1C1C1C"/>
                </a:solidFill>
                <a:latin typeface="Helvetica"/>
              </a:rPr>
              <a:t>um</a:t>
            </a:r>
            <a:r>
              <a:rPr lang="en-US" sz="1200" b="0" dirty="0" err="1" smtClean="0">
                <a:solidFill>
                  <a:srgbClr val="092F9D"/>
                </a:solidFill>
                <a:latin typeface="Helvetica"/>
                <a:hlinkClick r:id="rId3"/>
              </a:rPr>
              <a:t>metodologia</a:t>
            </a:r>
            <a:r>
              <a:rPr lang="en-US" sz="1200" b="0" dirty="0" smtClean="0">
                <a:solidFill>
                  <a:srgbClr val="1C1C1C"/>
                </a:solidFill>
                <a:latin typeface="Helvetica"/>
                <a:hlinkClick r:id="rId3"/>
              </a:rPr>
              <a:t> de medição e gestão de desempenho desenvolvida pelos professores da Harvard Business School </a:t>
            </a:r>
            <a:r>
              <a:rPr lang="en-US" sz="1200" b="0" dirty="0" smtClean="0">
                <a:solidFill>
                  <a:srgbClr val="092F9D"/>
                </a:solidFill>
                <a:latin typeface="Helvetica"/>
                <a:hlinkClick r:id="rId4"/>
              </a:rPr>
              <a:t>Robert Kaplan</a:t>
            </a:r>
            <a:r>
              <a:rPr lang="en-US" sz="1200" b="0" dirty="0" smtClean="0">
                <a:solidFill>
                  <a:srgbClr val="1C1C1C"/>
                </a:solidFill>
                <a:latin typeface="Helvetica"/>
                <a:hlinkClick r:id="rId4"/>
              </a:rPr>
              <a:t> e </a:t>
            </a:r>
            <a:r>
              <a:rPr lang="en-US" sz="1200" b="0" dirty="0" smtClean="0">
                <a:solidFill>
                  <a:srgbClr val="092F9D"/>
                </a:solidFill>
                <a:latin typeface="Helvetica"/>
              </a:rPr>
              <a:t>David Norton</a:t>
            </a:r>
            <a:r>
              <a:rPr lang="en-US" sz="1200" b="0" dirty="0" smtClean="0">
                <a:solidFill>
                  <a:srgbClr val="1C1C1C"/>
                </a:solidFill>
                <a:latin typeface="Helvetica"/>
              </a:rPr>
              <a:t>, em 1992.</a:t>
            </a:r>
            <a:r>
              <a:rPr lang="en-US" sz="1200" b="0" baseline="0" dirty="0" smtClean="0">
                <a:solidFill>
                  <a:srgbClr val="1C1C1C"/>
                </a:solidFill>
                <a:latin typeface="Helvetica"/>
              </a:rPr>
              <a:t> </a:t>
            </a:r>
            <a:r>
              <a:rPr lang="en-US" sz="1200" b="0" baseline="0" dirty="0" err="1" smtClean="0">
                <a:solidFill>
                  <a:srgbClr val="1C1C1C"/>
                </a:solidFill>
                <a:latin typeface="Helvetica"/>
              </a:rPr>
              <a:t>Há</a:t>
            </a:r>
            <a:r>
              <a:rPr lang="en-US" sz="1200" b="0" baseline="0" dirty="0" smtClean="0">
                <a:solidFill>
                  <a:srgbClr val="1C1C1C"/>
                </a:solidFill>
                <a:latin typeface="Helvetica"/>
              </a:rPr>
              <a:t> </a:t>
            </a:r>
            <a:r>
              <a:rPr lang="en-US" sz="1200" b="0" baseline="0" dirty="0" err="1" smtClean="0">
                <a:solidFill>
                  <a:srgbClr val="1C1C1C"/>
                </a:solidFill>
                <a:latin typeface="Helvetica"/>
              </a:rPr>
              <a:t>muitos</a:t>
            </a:r>
            <a:r>
              <a:rPr lang="en-US" sz="1200" b="0" baseline="0" dirty="0" smtClean="0">
                <a:solidFill>
                  <a:srgbClr val="1C1C1C"/>
                </a:solidFill>
                <a:latin typeface="Helvetica"/>
              </a:rPr>
              <a:t> </a:t>
            </a:r>
            <a:r>
              <a:rPr lang="en-US" sz="1200" b="0" baseline="0" dirty="0" err="1" smtClean="0">
                <a:solidFill>
                  <a:srgbClr val="1C1C1C"/>
                </a:solidFill>
                <a:latin typeface="Helvetica"/>
              </a:rPr>
              <a:t>tipos</a:t>
            </a:r>
            <a:r>
              <a:rPr lang="en-US" sz="1200" b="0" baseline="0" dirty="0" smtClean="0">
                <a:solidFill>
                  <a:srgbClr val="1C1C1C"/>
                </a:solidFill>
                <a:latin typeface="Helvetica"/>
              </a:rPr>
              <a:t> de </a:t>
            </a:r>
            <a:r>
              <a:rPr lang="en-US" sz="1200" b="0" baseline="0" dirty="0" err="1" smtClean="0">
                <a:solidFill>
                  <a:srgbClr val="1C1C1C"/>
                </a:solidFill>
                <a:latin typeface="Helvetica"/>
              </a:rPr>
              <a:t>agilidade</a:t>
            </a:r>
            <a:r>
              <a:rPr lang="en-US" sz="1200" b="0" baseline="0" dirty="0" smtClean="0">
                <a:solidFill>
                  <a:srgbClr val="1C1C1C"/>
                </a:solidFill>
                <a:latin typeface="Helvetica"/>
              </a:rPr>
              <a:t>, mas um </a:t>
            </a:r>
            <a:r>
              <a:rPr lang="en-US" sz="1200" b="0" baseline="0" dirty="0" err="1" smtClean="0">
                <a:solidFill>
                  <a:srgbClr val="1C1C1C"/>
                </a:solidFill>
                <a:latin typeface="Helvetica"/>
              </a:rPr>
              <a:t>indicador</a:t>
            </a:r>
            <a:r>
              <a:rPr lang="en-US" sz="1200" b="0" baseline="0" dirty="0" smtClean="0">
                <a:solidFill>
                  <a:srgbClr val="1C1C1C"/>
                </a:solidFill>
                <a:latin typeface="Helvetica"/>
              </a:rPr>
              <a:t> de </a:t>
            </a:r>
            <a:r>
              <a:rPr lang="en-US" sz="1200" b="0" baseline="0" dirty="0" err="1" smtClean="0">
                <a:solidFill>
                  <a:srgbClr val="1C1C1C"/>
                </a:solidFill>
                <a:latin typeface="Helvetica"/>
              </a:rPr>
              <a:t>agilidade</a:t>
            </a:r>
            <a:r>
              <a:rPr lang="en-US" sz="1200" b="0" baseline="0" dirty="0" smtClean="0">
                <a:solidFill>
                  <a:srgbClr val="1C1C1C"/>
                </a:solidFill>
                <a:latin typeface="Helvetica"/>
              </a:rPr>
              <a:t> </a:t>
            </a:r>
            <a:r>
              <a:rPr lang="en-US" sz="1200" b="0" baseline="0" dirty="0" err="1" smtClean="0">
                <a:solidFill>
                  <a:srgbClr val="1C1C1C"/>
                </a:solidFill>
                <a:latin typeface="Helvetica"/>
              </a:rPr>
              <a:t>é</a:t>
            </a:r>
            <a:r>
              <a:rPr lang="en-US" sz="1200" b="0" baseline="0" dirty="0" smtClean="0">
                <a:solidFill>
                  <a:srgbClr val="1C1C1C"/>
                </a:solidFill>
                <a:latin typeface="Helvetica"/>
              </a:rPr>
              <a:t> a </a:t>
            </a:r>
            <a:r>
              <a:rPr lang="en-US" sz="1200" b="0" baseline="0" dirty="0" err="1" smtClean="0">
                <a:solidFill>
                  <a:srgbClr val="1C1C1C"/>
                </a:solidFill>
                <a:latin typeface="Helvetica"/>
              </a:rPr>
              <a:t>porcentagem</a:t>
            </a:r>
            <a:r>
              <a:rPr lang="en-US" sz="1200" b="0" baseline="0" dirty="0" smtClean="0">
                <a:solidFill>
                  <a:srgbClr val="1C1C1C"/>
                </a:solidFill>
                <a:latin typeface="Helvetica"/>
              </a:rPr>
              <a:t> da </a:t>
            </a:r>
            <a:r>
              <a:rPr lang="en-US" sz="1200" b="0" baseline="0" dirty="0" err="1" smtClean="0">
                <a:solidFill>
                  <a:srgbClr val="1C1C1C"/>
                </a:solidFill>
                <a:latin typeface="Helvetica"/>
              </a:rPr>
              <a:t>receita</a:t>
            </a:r>
            <a:r>
              <a:rPr lang="en-US" sz="1200" b="0" baseline="0" dirty="0" smtClean="0">
                <a:solidFill>
                  <a:srgbClr val="1C1C1C"/>
                </a:solidFill>
                <a:latin typeface="Helvetica"/>
              </a:rPr>
              <a:t> de </a:t>
            </a:r>
            <a:r>
              <a:rPr lang="en-US" sz="1200" b="0" baseline="0" dirty="0" err="1" smtClean="0">
                <a:solidFill>
                  <a:srgbClr val="1C1C1C"/>
                </a:solidFill>
                <a:latin typeface="Helvetica"/>
              </a:rPr>
              <a:t>uma</a:t>
            </a:r>
            <a:r>
              <a:rPr lang="en-US" sz="1200" b="0" baseline="0" dirty="0" smtClean="0">
                <a:solidFill>
                  <a:srgbClr val="1C1C1C"/>
                </a:solidFill>
                <a:latin typeface="Helvetica"/>
              </a:rPr>
              <a:t> </a:t>
            </a:r>
            <a:r>
              <a:rPr lang="en-US" sz="1200" b="0" baseline="0" dirty="0" err="1" smtClean="0">
                <a:solidFill>
                  <a:srgbClr val="1C1C1C"/>
                </a:solidFill>
                <a:latin typeface="Helvetica"/>
              </a:rPr>
              <a:t>empresa</a:t>
            </a:r>
            <a:r>
              <a:rPr lang="en-US" sz="1200" b="0" baseline="0" dirty="0" smtClean="0">
                <a:solidFill>
                  <a:srgbClr val="1C1C1C"/>
                </a:solidFill>
                <a:latin typeface="Helvetica"/>
              </a:rPr>
              <a:t> </a:t>
            </a:r>
            <a:r>
              <a:rPr lang="en-US" sz="1200" b="0" baseline="0" dirty="0" err="1" smtClean="0">
                <a:solidFill>
                  <a:srgbClr val="1C1C1C"/>
                </a:solidFill>
                <a:latin typeface="Helvetica"/>
              </a:rPr>
              <a:t>gerada</a:t>
            </a:r>
            <a:r>
              <a:rPr lang="en-US" sz="1200" b="0" baseline="0" dirty="0" smtClean="0">
                <a:solidFill>
                  <a:srgbClr val="1C1C1C"/>
                </a:solidFill>
                <a:latin typeface="Helvetica"/>
              </a:rPr>
              <a:t> a </a:t>
            </a:r>
            <a:r>
              <a:rPr lang="en-US" sz="1200" b="0" baseline="0" dirty="0" err="1" smtClean="0">
                <a:solidFill>
                  <a:srgbClr val="1C1C1C"/>
                </a:solidFill>
                <a:latin typeface="Helvetica"/>
              </a:rPr>
              <a:t>partir</a:t>
            </a:r>
            <a:r>
              <a:rPr lang="en-US" sz="1200" b="0" baseline="0" dirty="0" smtClean="0">
                <a:solidFill>
                  <a:srgbClr val="1C1C1C"/>
                </a:solidFill>
                <a:latin typeface="Helvetica"/>
              </a:rPr>
              <a:t> de </a:t>
            </a:r>
            <a:r>
              <a:rPr lang="en-US" sz="1200" b="0" baseline="0" dirty="0" err="1" smtClean="0">
                <a:solidFill>
                  <a:srgbClr val="1C1C1C"/>
                </a:solidFill>
                <a:latin typeface="Helvetica"/>
              </a:rPr>
              <a:t>novos</a:t>
            </a:r>
            <a:r>
              <a:rPr lang="en-US" sz="1200" b="0" baseline="0" dirty="0" smtClean="0">
                <a:solidFill>
                  <a:srgbClr val="1C1C1C"/>
                </a:solidFill>
                <a:latin typeface="Helvetica"/>
              </a:rPr>
              <a:t> </a:t>
            </a:r>
            <a:r>
              <a:rPr lang="en-US" sz="1200" b="0" baseline="0" dirty="0" err="1" smtClean="0">
                <a:solidFill>
                  <a:srgbClr val="1C1C1C"/>
                </a:solidFill>
                <a:latin typeface="Helvetica"/>
              </a:rPr>
              <a:t>produtos</a:t>
            </a:r>
            <a:r>
              <a:rPr lang="en-US" sz="1200" b="0" baseline="0" dirty="0" smtClean="0">
                <a:solidFill>
                  <a:srgbClr val="1C1C1C"/>
                </a:solidFill>
                <a:latin typeface="Helvetica"/>
              </a:rPr>
              <a:t> </a:t>
            </a:r>
            <a:r>
              <a:rPr lang="en-US" sz="1200" b="0" baseline="0" dirty="0" err="1" smtClean="0">
                <a:solidFill>
                  <a:srgbClr val="1C1C1C"/>
                </a:solidFill>
                <a:latin typeface="Helvetica"/>
              </a:rPr>
              <a:t>pag</a:t>
            </a:r>
            <a:r>
              <a:rPr lang="en-US" sz="1200" b="0" baseline="0" smtClean="0">
                <a:solidFill>
                  <a:srgbClr val="1C1C1C"/>
                </a:solidFill>
                <a:latin typeface="Helvetica"/>
              </a:rPr>
              <a:t> 9.</a:t>
            </a:r>
            <a:endParaRPr lang="pt-BR" baseline="0" dirty="0" smtClean="0"/>
          </a:p>
          <a:p>
            <a:r>
              <a:rPr lang="en-US" sz="1200" kern="1200" dirty="0" smtClean="0">
                <a:solidFill>
                  <a:schemeClr val="tx1"/>
                </a:solidFill>
                <a:latin typeface="Arial" charset="0"/>
                <a:ea typeface="ＭＳ Ｐゴシック" charset="-128"/>
                <a:cs typeface="+mn-cs"/>
              </a:rPr>
              <a:t>5)</a:t>
            </a:r>
            <a:r>
              <a:rPr lang="en-US" sz="1200" kern="1200" baseline="0" dirty="0" smtClean="0">
                <a:solidFill>
                  <a:schemeClr val="tx1"/>
                </a:solidFill>
                <a:latin typeface="Arial" charset="0"/>
                <a:ea typeface="ＭＳ Ｐゴシック" charset="-128"/>
                <a:cs typeface="+mn-cs"/>
              </a:rPr>
              <a:t> </a:t>
            </a:r>
            <a:r>
              <a:rPr lang="en-US" sz="1200" kern="1200" dirty="0" smtClean="0">
                <a:solidFill>
                  <a:schemeClr val="tx1"/>
                </a:solidFill>
                <a:latin typeface="Arial" charset="0"/>
                <a:ea typeface="ＭＳ Ｐゴシック" charset="-128"/>
                <a:cs typeface="+mn-cs"/>
              </a:rPr>
              <a:t>O </a:t>
            </a:r>
            <a:r>
              <a:rPr lang="en-US" sz="1200" kern="1200" dirty="0" err="1" smtClean="0">
                <a:solidFill>
                  <a:schemeClr val="tx1"/>
                </a:solidFill>
                <a:latin typeface="Arial" charset="0"/>
                <a:ea typeface="ＭＳ Ｐゴシック" charset="-128"/>
                <a:cs typeface="+mn-cs"/>
              </a:rPr>
              <a:t>termo</a:t>
            </a:r>
            <a:r>
              <a:rPr lang="en-US" sz="1200" kern="1200" dirty="0" smtClean="0">
                <a:solidFill>
                  <a:schemeClr val="tx1"/>
                </a:solidFill>
                <a:latin typeface="Arial" charset="0"/>
                <a:ea typeface="ＭＳ Ｐゴシック" charset="-128"/>
                <a:cs typeface="+mn-cs"/>
              </a:rPr>
              <a:t> </a:t>
            </a:r>
            <a:r>
              <a:rPr lang="en-US" sz="1200" i="1" kern="1200" dirty="0" smtClean="0">
                <a:solidFill>
                  <a:schemeClr val="tx1"/>
                </a:solidFill>
                <a:latin typeface="Arial" charset="0"/>
                <a:ea typeface="ＭＳ Ｐゴシック" charset="-128"/>
                <a:cs typeface="+mn-cs"/>
              </a:rPr>
              <a:t>compliance</a:t>
            </a:r>
            <a:r>
              <a:rPr lang="en-US" sz="1200" i="0" kern="1200" dirty="0" smtClean="0">
                <a:solidFill>
                  <a:schemeClr val="tx1"/>
                </a:solidFill>
                <a:latin typeface="Arial" charset="0"/>
                <a:ea typeface="ＭＳ Ｐゴシック" charset="-128"/>
                <a:cs typeface="+mn-cs"/>
              </a:rPr>
              <a:t> tem </a:t>
            </a:r>
            <a:r>
              <a:rPr lang="en-US" sz="1200" i="0" kern="1200" dirty="0" err="1" smtClean="0">
                <a:solidFill>
                  <a:schemeClr val="tx1"/>
                </a:solidFill>
                <a:latin typeface="Arial" charset="0"/>
                <a:ea typeface="ＭＳ Ｐゴシック" charset="-128"/>
                <a:cs typeface="+mn-cs"/>
              </a:rPr>
              <a:t>origem</a:t>
            </a:r>
            <a:r>
              <a:rPr lang="en-US" sz="1200" i="0" kern="1200" dirty="0" smtClean="0">
                <a:solidFill>
                  <a:schemeClr val="tx1"/>
                </a:solidFill>
                <a:latin typeface="Arial" charset="0"/>
                <a:ea typeface="ＭＳ Ｐゴシック" charset="-128"/>
                <a:cs typeface="+mn-cs"/>
              </a:rPr>
              <a:t> no </a:t>
            </a:r>
            <a:r>
              <a:rPr lang="en-US" sz="1200" i="0" kern="1200" dirty="0" err="1" smtClean="0">
                <a:solidFill>
                  <a:schemeClr val="tx1"/>
                </a:solidFill>
                <a:latin typeface="Arial" charset="0"/>
                <a:ea typeface="ＭＳ Ｐゴシック" charset="-128"/>
                <a:cs typeface="+mn-cs"/>
              </a:rPr>
              <a:t>verbo</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em</a:t>
            </a:r>
            <a:r>
              <a:rPr lang="en-US" sz="1200" i="0" kern="1200" dirty="0" smtClean="0">
                <a:solidFill>
                  <a:schemeClr val="tx1"/>
                </a:solidFill>
                <a:latin typeface="Arial" charset="0"/>
                <a:ea typeface="ＭＳ Ｐゴシック" charset="-128"/>
                <a:cs typeface="+mn-cs"/>
              </a:rPr>
              <a:t> </a:t>
            </a:r>
            <a:r>
              <a:rPr lang="en-US" sz="1200" i="0" kern="1200" dirty="0" smtClean="0">
                <a:solidFill>
                  <a:schemeClr val="tx1"/>
                </a:solidFill>
                <a:latin typeface="Arial" charset="0"/>
                <a:ea typeface="ＭＳ Ｐゴシック" charset="-128"/>
                <a:cs typeface="+mn-cs"/>
                <a:hlinkClick r:id="rId5"/>
              </a:rPr>
              <a:t>inglês </a:t>
            </a:r>
            <a:r>
              <a:rPr lang="en-US" sz="1200" i="1" kern="1200" dirty="0" smtClean="0">
                <a:solidFill>
                  <a:schemeClr val="tx1"/>
                </a:solidFill>
                <a:latin typeface="Arial" charset="0"/>
                <a:ea typeface="ＭＳ Ｐゴシック" charset="-128"/>
                <a:cs typeface="+mn-cs"/>
                <a:hlinkClick r:id="rId5"/>
              </a:rPr>
              <a:t>to comply</a:t>
            </a:r>
            <a:r>
              <a:rPr lang="en-US" sz="1200" i="0" kern="1200" dirty="0" smtClean="0">
                <a:solidFill>
                  <a:schemeClr val="tx1"/>
                </a:solidFill>
                <a:latin typeface="Arial" charset="0"/>
                <a:ea typeface="ＭＳ Ｐゴシック" charset="-128"/>
                <a:cs typeface="+mn-cs"/>
                <a:hlinkClick r:id="rId5"/>
              </a:rPr>
              <a:t>, que significa agir de acordo com uma regra, uma instrução interna, um comando ou um pedido.</a:t>
            </a:r>
          </a:p>
          <a:p>
            <a:r>
              <a:rPr lang="en-US" sz="1200" i="0" kern="1200" dirty="0" smtClean="0">
                <a:solidFill>
                  <a:schemeClr val="tx1"/>
                </a:solidFill>
                <a:latin typeface="Arial" charset="0"/>
                <a:ea typeface="ＭＳ Ｐゴシック" charset="-128"/>
                <a:cs typeface="+mn-cs"/>
              </a:rPr>
              <a:t>Compliance </a:t>
            </a:r>
            <a:r>
              <a:rPr lang="en-US" sz="1200" i="0" kern="1200" dirty="0" err="1" smtClean="0">
                <a:solidFill>
                  <a:schemeClr val="tx1"/>
                </a:solidFill>
                <a:latin typeface="Arial" charset="0"/>
                <a:ea typeface="ＭＳ Ｐゴシック" charset="-128"/>
                <a:cs typeface="+mn-cs"/>
              </a:rPr>
              <a:t>é</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muito</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presente</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em</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instituições</a:t>
            </a:r>
            <a:r>
              <a:rPr lang="en-US" sz="1200" i="0" kern="1200" dirty="0" smtClean="0">
                <a:solidFill>
                  <a:schemeClr val="tx1"/>
                </a:solidFill>
                <a:latin typeface="Arial" charset="0"/>
                <a:ea typeface="ＭＳ Ｐゴシック" charset="-128"/>
                <a:cs typeface="+mn-cs"/>
              </a:rPr>
              <a:t> e </a:t>
            </a:r>
            <a:r>
              <a:rPr lang="en-US" sz="1200" i="0" kern="1200" dirty="0" err="1" smtClean="0">
                <a:solidFill>
                  <a:schemeClr val="tx1"/>
                </a:solidFill>
                <a:latin typeface="Arial" charset="0"/>
                <a:ea typeface="ＭＳ Ｐゴシック" charset="-128"/>
                <a:cs typeface="+mn-cs"/>
              </a:rPr>
              <a:t>empresas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Originada</a:t>
            </a:r>
            <a:r>
              <a:rPr lang="en-US" sz="1200" i="0" kern="1200" dirty="0" smtClean="0">
                <a:solidFill>
                  <a:schemeClr val="tx1"/>
                </a:solidFill>
                <a:latin typeface="Arial" charset="0"/>
                <a:ea typeface="ＭＳ Ｐゴシック" charset="-128"/>
                <a:cs typeface="+mn-cs"/>
              </a:rPr>
              <a:t> no </a:t>
            </a:r>
            <a:r>
              <a:rPr lang="en-US" sz="1200" i="0" kern="1200" dirty="0" err="1" smtClean="0">
                <a:solidFill>
                  <a:schemeClr val="tx1"/>
                </a:solidFill>
                <a:latin typeface="Arial" charset="0"/>
                <a:ea typeface="ＭＳ Ｐゴシック" charset="-128"/>
                <a:cs typeface="+mn-cs"/>
              </a:rPr>
              <a:t>mercado</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financeiro</a:t>
            </a:r>
            <a:r>
              <a:rPr lang="en-US" sz="1200" i="0" kern="1200" dirty="0" smtClean="0">
                <a:solidFill>
                  <a:schemeClr val="tx1"/>
                </a:solidFill>
                <a:latin typeface="Arial" charset="0"/>
                <a:ea typeface="ＭＳ Ｐゴシック" charset="-128"/>
                <a:cs typeface="+mn-cs"/>
              </a:rPr>
              <a:t>, tem se </a:t>
            </a:r>
            <a:r>
              <a:rPr lang="en-US" sz="1200" i="0" kern="1200" dirty="0" err="1" smtClean="0">
                <a:solidFill>
                  <a:schemeClr val="tx1"/>
                </a:solidFill>
                <a:latin typeface="Arial" charset="0"/>
                <a:ea typeface="ＭＳ Ｐゴシック" charset="-128"/>
                <a:cs typeface="+mn-cs"/>
              </a:rPr>
              <a:t>estendido</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para</a:t>
            </a:r>
            <a:r>
              <a:rPr lang="en-US" sz="1200" i="0" kern="1200" dirty="0" smtClean="0">
                <a:solidFill>
                  <a:schemeClr val="tx1"/>
                </a:solidFill>
                <a:latin typeface="Arial" charset="0"/>
                <a:ea typeface="ＭＳ Ｐゴシック" charset="-128"/>
                <a:cs typeface="+mn-cs"/>
              </a:rPr>
              <a:t> as </a:t>
            </a:r>
            <a:r>
              <a:rPr lang="en-US" sz="1200" i="0" kern="1200" dirty="0" err="1" smtClean="0">
                <a:solidFill>
                  <a:schemeClr val="tx1"/>
                </a:solidFill>
                <a:latin typeface="Arial" charset="0"/>
                <a:ea typeface="ＭＳ Ｐゴシック" charset="-128"/>
                <a:cs typeface="+mn-cs"/>
              </a:rPr>
              <a:t>mais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diversas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organizações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privadas</a:t>
            </a:r>
            <a:r>
              <a:rPr lang="en-US" sz="1200" i="0" kern="1200" dirty="0" smtClean="0">
                <a:solidFill>
                  <a:schemeClr val="tx1"/>
                </a:solidFill>
                <a:latin typeface="Arial" charset="0"/>
                <a:ea typeface="ＭＳ Ｐゴシック" charset="-128"/>
                <a:cs typeface="+mn-cs"/>
              </a:rPr>
              <a:t> e </a:t>
            </a:r>
            <a:r>
              <a:rPr lang="en-US" sz="1200" i="0" kern="1200" dirty="0" err="1" smtClean="0">
                <a:solidFill>
                  <a:schemeClr val="tx1"/>
                </a:solidFill>
                <a:latin typeface="Arial" charset="0"/>
                <a:ea typeface="ＭＳ Ｐゴシック" charset="-128"/>
                <a:cs typeface="+mn-cs"/>
              </a:rPr>
              <a:t>governamentais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especialmente</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aquelas</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que</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estão</a:t>
            </a:r>
            <a:r>
              <a:rPr lang="en-US" sz="1200" i="0" kern="1200" dirty="0" smtClean="0">
                <a:solidFill>
                  <a:schemeClr val="tx1"/>
                </a:solidFill>
                <a:latin typeface="Arial" charset="0"/>
                <a:ea typeface="ＭＳ Ｐゴシック" charset="-128"/>
                <a:cs typeface="+mn-cs"/>
              </a:rPr>
              <a:t> </a:t>
            </a:r>
            <a:r>
              <a:rPr lang="en-US" sz="1200" i="0" kern="1200" dirty="0" err="1" smtClean="0">
                <a:solidFill>
                  <a:schemeClr val="tx1"/>
                </a:solidFill>
                <a:latin typeface="Arial" charset="0"/>
                <a:ea typeface="ＭＳ Ｐゴシック" charset="-128"/>
                <a:cs typeface="+mn-cs"/>
              </a:rPr>
              <a:t>sujeitas</a:t>
            </a:r>
            <a:r>
              <a:rPr lang="en-US" sz="1200" i="0" kern="1200" dirty="0" smtClean="0">
                <a:solidFill>
                  <a:schemeClr val="tx1"/>
                </a:solidFill>
                <a:latin typeface="Arial" charset="0"/>
                <a:ea typeface="ＭＳ Ｐゴシック" charset="-128"/>
                <a:cs typeface="+mn-cs"/>
              </a:rPr>
              <a:t> a forte </a:t>
            </a:r>
            <a:r>
              <a:rPr lang="en-US" sz="1200" i="0" kern="1200" dirty="0" smtClean="0">
                <a:solidFill>
                  <a:schemeClr val="tx1"/>
                </a:solidFill>
                <a:latin typeface="Arial" charset="0"/>
                <a:ea typeface="ＭＳ Ｐゴシック" charset="-128"/>
                <a:cs typeface="+mn-cs"/>
                <a:hlinkClick r:id="rId6"/>
              </a:rPr>
              <a:t>regulamentação e controle.</a:t>
            </a:r>
            <a:endParaRPr lang="en-US" sz="1200" i="0" kern="1200" dirty="0" smtClean="0">
              <a:solidFill>
                <a:schemeClr val="tx1"/>
              </a:solidFill>
              <a:latin typeface="Arial" charset="0"/>
              <a:ea typeface="ＭＳ Ｐゴシック" charset="-128"/>
              <a:cs typeface="+mn-cs"/>
            </a:endParaRPr>
          </a:p>
          <a:p>
            <a:r>
              <a:rPr lang="en-US" sz="1200" kern="1200" dirty="0" smtClean="0">
                <a:solidFill>
                  <a:schemeClr val="tx1"/>
                </a:solidFill>
                <a:latin typeface="Arial" charset="0"/>
                <a:ea typeface="ＭＳ Ｐゴシック" charset="-128"/>
                <a:cs typeface="+mn-cs"/>
              </a:rPr>
              <a:t>- O </a:t>
            </a:r>
            <a:r>
              <a:rPr lang="en-US" sz="1200" b="1" kern="1200" dirty="0" smtClean="0">
                <a:solidFill>
                  <a:schemeClr val="tx1"/>
                </a:solidFill>
                <a:latin typeface="Arial" charset="0"/>
                <a:ea typeface="ＭＳ Ｐゴシック" charset="-128"/>
                <a:cs typeface="+mn-cs"/>
              </a:rPr>
              <a:t>COSO®</a:t>
            </a:r>
            <a:r>
              <a:rPr lang="en-US" sz="1200" b="0" kern="1200" dirty="0" smtClean="0">
                <a:solidFill>
                  <a:schemeClr val="tx1"/>
                </a:solidFill>
                <a:latin typeface="Arial" charset="0"/>
                <a:ea typeface="ＭＳ Ｐゴシック" charset="-128"/>
                <a:cs typeface="+mn-cs"/>
              </a:rPr>
              <a:t> (</a:t>
            </a:r>
            <a:r>
              <a:rPr lang="en-US" sz="1200" b="1" i="1" kern="1200" dirty="0" smtClean="0">
                <a:solidFill>
                  <a:schemeClr val="tx1"/>
                </a:solidFill>
                <a:latin typeface="Arial" charset="0"/>
                <a:ea typeface="ＭＳ Ｐゴシック" charset="-128"/>
                <a:cs typeface="+mn-cs"/>
              </a:rPr>
              <a:t>Committee of Sponsoring Organizations of the </a:t>
            </a:r>
            <a:r>
              <a:rPr lang="en-US" sz="1200" b="1" i="1" kern="1200" dirty="0" err="1" smtClean="0">
                <a:solidFill>
                  <a:schemeClr val="tx1"/>
                </a:solidFill>
                <a:latin typeface="Arial" charset="0"/>
                <a:ea typeface="ＭＳ Ｐゴシック" charset="-128"/>
                <a:cs typeface="+mn-cs"/>
              </a:rPr>
              <a:t>Treadway</a:t>
            </a:r>
            <a:r>
              <a:rPr lang="en-US" sz="1200" b="1" i="1" kern="1200" dirty="0" smtClean="0">
                <a:solidFill>
                  <a:schemeClr val="tx1"/>
                </a:solidFill>
                <a:latin typeface="Arial" charset="0"/>
                <a:ea typeface="ＭＳ Ｐゴシック" charset="-128"/>
                <a:cs typeface="+mn-cs"/>
              </a:rPr>
              <a:t> Commission</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é</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uma</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organização</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privada</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criada</a:t>
            </a:r>
            <a:r>
              <a:rPr lang="en-US" sz="1200" b="0" i="0" kern="1200" dirty="0" smtClean="0">
                <a:solidFill>
                  <a:schemeClr val="tx1"/>
                </a:solidFill>
                <a:latin typeface="Arial" charset="0"/>
                <a:ea typeface="ＭＳ Ｐゴシック" charset="-128"/>
                <a:cs typeface="+mn-cs"/>
              </a:rPr>
              <a:t> </a:t>
            </a:r>
            <a:r>
              <a:rPr lang="en-US" sz="1200" b="0" i="0" kern="1200" dirty="0" err="1" smtClean="0">
                <a:solidFill>
                  <a:schemeClr val="tx1"/>
                </a:solidFill>
                <a:latin typeface="Arial" charset="0"/>
                <a:ea typeface="ＭＳ Ｐゴシック" charset="-128"/>
                <a:cs typeface="+mn-cs"/>
              </a:rPr>
              <a:t>nos</a:t>
            </a:r>
            <a:r>
              <a:rPr lang="en-US" sz="1200" b="0" i="0" kern="1200" dirty="0" smtClean="0">
                <a:solidFill>
                  <a:schemeClr val="tx1"/>
                </a:solidFill>
                <a:latin typeface="Arial" charset="0"/>
                <a:ea typeface="ＭＳ Ｐゴシック" charset="-128"/>
                <a:cs typeface="+mn-cs"/>
              </a:rPr>
              <a:t> </a:t>
            </a:r>
            <a:r>
              <a:rPr lang="en-US" sz="1200" b="0" i="0" kern="1200" dirty="0" smtClean="0">
                <a:solidFill>
                  <a:schemeClr val="tx1"/>
                </a:solidFill>
                <a:latin typeface="Arial" charset="0"/>
                <a:ea typeface="ＭＳ Ｐゴシック" charset="-128"/>
                <a:cs typeface="+mn-cs"/>
                <a:hlinkClick r:id="rId7"/>
              </a:rPr>
              <a:t>EUA em </a:t>
            </a:r>
            <a:r>
              <a:rPr lang="en-US" sz="1200" b="0" i="0" kern="1200" dirty="0" smtClean="0">
                <a:solidFill>
                  <a:schemeClr val="tx1"/>
                </a:solidFill>
                <a:latin typeface="Arial" charset="0"/>
                <a:ea typeface="ＭＳ Ｐゴシック" charset="-128"/>
                <a:cs typeface="+mn-cs"/>
                <a:hlinkClick r:id="rId8"/>
              </a:rPr>
              <a:t>1985 para prevenir e evitar fraudes nas </a:t>
            </a:r>
            <a:r>
              <a:rPr lang="en-US" sz="1200" b="0" i="0" kern="1200" dirty="0" smtClean="0">
                <a:solidFill>
                  <a:schemeClr val="tx1"/>
                </a:solidFill>
                <a:latin typeface="Arial" charset="0"/>
                <a:ea typeface="ＭＳ Ｐゴシック" charset="-128"/>
                <a:cs typeface="+mn-cs"/>
                <a:hlinkClick r:id="rId9"/>
              </a:rPr>
              <a:t>demonstrações contábeis da empresa.</a:t>
            </a:r>
            <a:endParaRPr lang="pt-BR" baseline="0" dirty="0" smtClean="0"/>
          </a:p>
          <a:p>
            <a:endParaRPr lang="pt-BR" dirty="0" smtClean="0"/>
          </a:p>
          <a:p>
            <a:r>
              <a:rPr lang="pt-BR" dirty="0" smtClean="0"/>
              <a:t>Arquitetura</a:t>
            </a:r>
            <a:r>
              <a:rPr lang="pt-BR" baseline="0" dirty="0" smtClean="0"/>
              <a:t> TI=&gt; </a:t>
            </a:r>
            <a:r>
              <a:rPr lang="pt-BR" sz="1200" kern="1200" dirty="0" smtClean="0">
                <a:solidFill>
                  <a:schemeClr val="tx1"/>
                </a:solidFill>
                <a:latin typeface="Arial" charset="0"/>
                <a:ea typeface="ＭＳ Ｐゴシック" charset="-128"/>
                <a:cs typeface="+mn-cs"/>
              </a:rPr>
              <a:t>Entretanto quando falamos de arquitetura de TI sob o enfoque da Governança, estamos tratando na verdade de algo bem diverso da </a:t>
            </a:r>
            <a:r>
              <a:rPr lang="pt-BR" sz="1200" kern="1200" dirty="0" err="1" smtClean="0">
                <a:solidFill>
                  <a:schemeClr val="tx1"/>
                </a:solidFill>
                <a:latin typeface="Arial" charset="0"/>
                <a:ea typeface="ＭＳ Ｐゴシック" charset="-128"/>
                <a:cs typeface="+mn-cs"/>
              </a:rPr>
              <a:t>infra-estrutura</a:t>
            </a:r>
            <a:r>
              <a:rPr lang="pt-BR" sz="1200" kern="1200" dirty="0" smtClean="0">
                <a:solidFill>
                  <a:schemeClr val="tx1"/>
                </a:solidFill>
                <a:latin typeface="Arial" charset="0"/>
                <a:ea typeface="ＭＳ Ｐゴシック" charset="-128"/>
                <a:cs typeface="+mn-cs"/>
              </a:rPr>
              <a:t> de hardware e de </a:t>
            </a:r>
            <a:r>
              <a:rPr lang="pt-BR" sz="1200" kern="1200" dirty="0" err="1" smtClean="0">
                <a:solidFill>
                  <a:schemeClr val="tx1"/>
                </a:solidFill>
                <a:latin typeface="Arial" charset="0"/>
                <a:ea typeface="ＭＳ Ｐゴシック" charset="-128"/>
                <a:cs typeface="+mn-cs"/>
              </a:rPr>
              <a:t>telecom</a:t>
            </a:r>
            <a:r>
              <a:rPr lang="pt-BR" sz="1200" kern="1200" dirty="0" smtClean="0">
                <a:solidFill>
                  <a:schemeClr val="tx1"/>
                </a:solidFill>
                <a:latin typeface="Arial" charset="0"/>
                <a:ea typeface="ＭＳ Ｐゴシック" charset="-128"/>
                <a:cs typeface="+mn-cs"/>
              </a:rPr>
              <a:t>; estamos tratando da organização lógica de dados, dos serviços de TI e interfaces que serão disponibilizados a organização para atender aos seus objetivos estratégicos.</a:t>
            </a:r>
            <a:endParaRPr lang="pt-BR" baseline="0" dirty="0" smtClean="0"/>
          </a:p>
          <a:p>
            <a:endParaRPr lang="pt-BR" baseline="0" dirty="0" smtClean="0"/>
          </a:p>
          <a:p>
            <a:pPr marL="171450" indent="-171450">
              <a:buFontTx/>
              <a:buChar char="•"/>
            </a:pPr>
            <a:endParaRPr lang="pt-BR" sz="1200" b="1" kern="1200" dirty="0" smtClean="0">
              <a:solidFill>
                <a:schemeClr val="tx1"/>
              </a:solidFill>
              <a:latin typeface="Arial" charset="0"/>
              <a:ea typeface="ＭＳ Ｐゴシック" charset="-128"/>
              <a:cs typeface="+mn-cs"/>
            </a:endParaRPr>
          </a:p>
          <a:p>
            <a:pPr marL="171450" indent="-171450">
              <a:buFontTx/>
              <a:buChar char="•"/>
            </a:pPr>
            <a:r>
              <a:rPr lang="pt-BR" sz="1200" b="1" kern="1200" dirty="0" smtClean="0">
                <a:solidFill>
                  <a:schemeClr val="tx1"/>
                </a:solidFill>
                <a:latin typeface="Arial" charset="0"/>
                <a:ea typeface="ＭＳ Ｐゴシック" charset="-128"/>
                <a:cs typeface="+mn-cs"/>
              </a:rPr>
              <a:t>COSO®</a:t>
            </a:r>
            <a:r>
              <a:rPr lang="pt-BR" sz="1200" b="0"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Committee</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of</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Sponsoring</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Organizations</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of</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the</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Treadway</a:t>
            </a:r>
            <a:r>
              <a:rPr lang="pt-BR" sz="1200" b="1" i="1" kern="1200" dirty="0" smtClean="0">
                <a:solidFill>
                  <a:schemeClr val="tx1"/>
                </a:solidFill>
                <a:latin typeface="Arial" charset="0"/>
                <a:ea typeface="ＭＳ Ｐゴシック" charset="-128"/>
                <a:cs typeface="+mn-cs"/>
              </a:rPr>
              <a:t> </a:t>
            </a:r>
            <a:r>
              <a:rPr lang="pt-BR" sz="1200" b="1" i="1" kern="1200" dirty="0" err="1" smtClean="0">
                <a:solidFill>
                  <a:schemeClr val="tx1"/>
                </a:solidFill>
                <a:latin typeface="Arial" charset="0"/>
                <a:ea typeface="ＭＳ Ｐゴシック" charset="-128"/>
                <a:cs typeface="+mn-cs"/>
              </a:rPr>
              <a:t>Commission</a:t>
            </a:r>
            <a:r>
              <a:rPr lang="pt-BR" sz="1200" b="0" i="0" kern="1200" dirty="0" smtClean="0">
                <a:solidFill>
                  <a:schemeClr val="tx1"/>
                </a:solidFill>
                <a:latin typeface="Arial" charset="0"/>
                <a:ea typeface="ＭＳ Ｐゴシック" charset="-128"/>
                <a:cs typeface="+mn-cs"/>
              </a:rPr>
              <a:t>) é uma organização privada criada nos </a:t>
            </a:r>
            <a:r>
              <a:rPr lang="pt-BR" sz="1200" b="0" i="0" kern="1200" dirty="0" smtClean="0">
                <a:solidFill>
                  <a:schemeClr val="tx1"/>
                </a:solidFill>
                <a:latin typeface="Arial" charset="0"/>
                <a:ea typeface="ＭＳ Ｐゴシック" charset="-128"/>
                <a:cs typeface="+mn-cs"/>
                <a:hlinkClick r:id="rId7"/>
              </a:rPr>
              <a:t>EUA em </a:t>
            </a:r>
            <a:r>
              <a:rPr lang="pt-BR" sz="1200" b="0" i="0" kern="1200" dirty="0" smtClean="0">
                <a:solidFill>
                  <a:schemeClr val="tx1"/>
                </a:solidFill>
                <a:latin typeface="Arial" charset="0"/>
                <a:ea typeface="ＭＳ Ｐゴシック" charset="-128"/>
                <a:cs typeface="+mn-cs"/>
                <a:hlinkClick r:id="rId8"/>
              </a:rPr>
              <a:t>1985 para prevenir e evitar fraudes nas </a:t>
            </a:r>
            <a:r>
              <a:rPr lang="pt-BR" sz="1200" b="0" i="0" kern="1200" dirty="0" smtClean="0">
                <a:solidFill>
                  <a:schemeClr val="tx1"/>
                </a:solidFill>
                <a:latin typeface="Arial" charset="0"/>
                <a:ea typeface="ＭＳ Ｐゴシック" charset="-128"/>
                <a:cs typeface="+mn-cs"/>
                <a:hlinkClick r:id="rId9"/>
              </a:rPr>
              <a:t>demonstrações contábeis da empresa.</a:t>
            </a:r>
            <a:endParaRPr lang="pt-BR" sz="1200" b="0" i="0" kern="1200" dirty="0" smtClean="0">
              <a:solidFill>
                <a:schemeClr val="tx1"/>
              </a:solidFill>
              <a:latin typeface="Arial" charset="0"/>
              <a:ea typeface="ＭＳ Ｐゴシック" charset="-128"/>
              <a:cs typeface="+mn-cs"/>
            </a:endParaRPr>
          </a:p>
          <a:p>
            <a:endParaRPr lang="pt-BR" sz="1200" b="1" kern="1200" dirty="0" smtClean="0">
              <a:solidFill>
                <a:schemeClr val="tx1"/>
              </a:solidFill>
              <a:latin typeface="Arial" charset="0"/>
              <a:ea typeface="ＭＳ Ｐゴシック" charset="-128"/>
              <a:cs typeface="+mn-cs"/>
            </a:endParaRPr>
          </a:p>
          <a:p>
            <a:r>
              <a:rPr lang="pt-BR" sz="1200" b="1" kern="1200" dirty="0" smtClean="0">
                <a:solidFill>
                  <a:schemeClr val="tx1"/>
                </a:solidFill>
                <a:latin typeface="Arial" charset="0"/>
                <a:ea typeface="ＭＳ Ｐゴシック" charset="-128"/>
                <a:cs typeface="+mn-cs"/>
              </a:rPr>
              <a:t>O que é o </a:t>
            </a:r>
            <a:r>
              <a:rPr lang="pt-BR" sz="1200" b="1" kern="1200" dirty="0" err="1" smtClean="0">
                <a:solidFill>
                  <a:schemeClr val="tx1"/>
                </a:solidFill>
                <a:latin typeface="Arial" charset="0"/>
                <a:ea typeface="ＭＳ Ｐゴシック" charset="-128"/>
                <a:cs typeface="+mn-cs"/>
              </a:rPr>
              <a:t>CobiT</a:t>
            </a:r>
            <a:r>
              <a:rPr lang="pt-BR" sz="1200" b="1" kern="1200" dirty="0" smtClean="0">
                <a:solidFill>
                  <a:schemeClr val="tx1"/>
                </a:solidFill>
                <a:latin typeface="Arial" charset="0"/>
                <a:ea typeface="ＭＳ Ｐゴシック" charset="-128"/>
                <a:cs typeface="+mn-cs"/>
              </a:rPr>
              <a:t>?</a:t>
            </a:r>
          </a:p>
          <a:p>
            <a:r>
              <a:rPr lang="pt-BR" sz="1600" b="0" kern="1200" dirty="0" smtClean="0">
                <a:solidFill>
                  <a:schemeClr val="tx1"/>
                </a:solidFill>
                <a:latin typeface="Arial" charset="0"/>
                <a:ea typeface="ＭＳ Ｐゴシック" charset="-128"/>
                <a:cs typeface="+mn-cs"/>
              </a:rPr>
              <a:t>O </a:t>
            </a:r>
            <a:r>
              <a:rPr lang="pt-BR" sz="1600" b="0" kern="1200" dirty="0" err="1" smtClean="0">
                <a:solidFill>
                  <a:schemeClr val="tx1"/>
                </a:solidFill>
                <a:latin typeface="Arial" charset="0"/>
                <a:ea typeface="ＭＳ Ｐゴシック" charset="-128"/>
                <a:cs typeface="+mn-cs"/>
              </a:rPr>
              <a:t>CobiT</a:t>
            </a:r>
            <a:r>
              <a:rPr lang="pt-BR" sz="1600" b="0" kern="1200" dirty="0" smtClean="0">
                <a:solidFill>
                  <a:schemeClr val="tx1"/>
                </a:solidFill>
                <a:latin typeface="Arial" charset="0"/>
                <a:ea typeface="ＭＳ Ｐゴシック" charset="-128"/>
                <a:cs typeface="+mn-cs"/>
              </a:rPr>
              <a:t> é um guia para a gestão de TI </a:t>
            </a:r>
            <a:r>
              <a:rPr lang="pt-BR" sz="1200" b="0" kern="1200" dirty="0" smtClean="0">
                <a:solidFill>
                  <a:schemeClr val="tx1"/>
                </a:solidFill>
                <a:latin typeface="Arial" charset="0"/>
                <a:ea typeface="ＭＳ Ｐゴシック" charset="-128"/>
                <a:cs typeface="+mn-cs"/>
              </a:rPr>
              <a:t>recomendado pelo ISACF (</a:t>
            </a:r>
            <a:r>
              <a:rPr lang="pt-BR" sz="1200" b="0" i="1" kern="1200" dirty="0" err="1" smtClean="0">
                <a:solidFill>
                  <a:schemeClr val="tx1"/>
                </a:solidFill>
                <a:latin typeface="Arial" charset="0"/>
                <a:ea typeface="ＭＳ Ｐゴシック" charset="-128"/>
                <a:cs typeface="+mn-cs"/>
              </a:rPr>
              <a:t>Information</a:t>
            </a:r>
            <a:r>
              <a:rPr lang="pt-BR" sz="1200" b="0" i="1" kern="1200" dirty="0" smtClean="0">
                <a:solidFill>
                  <a:schemeClr val="tx1"/>
                </a:solidFill>
                <a:latin typeface="Arial" charset="0"/>
                <a:ea typeface="ＭＳ Ｐゴシック" charset="-128"/>
                <a:cs typeface="+mn-cs"/>
              </a:rPr>
              <a:t> Systems </a:t>
            </a:r>
            <a:r>
              <a:rPr lang="pt-BR" sz="1200" b="0" i="1" kern="1200" dirty="0" err="1" smtClean="0">
                <a:solidFill>
                  <a:schemeClr val="tx1"/>
                </a:solidFill>
                <a:latin typeface="Arial" charset="0"/>
                <a:ea typeface="ＭＳ Ｐゴシック" charset="-128"/>
                <a:cs typeface="+mn-cs"/>
              </a:rPr>
              <a:t>Audit</a:t>
            </a:r>
            <a:r>
              <a:rPr lang="pt-BR" sz="1200" b="0" i="1" kern="1200" dirty="0" smtClean="0">
                <a:solidFill>
                  <a:schemeClr val="tx1"/>
                </a:solidFill>
                <a:latin typeface="Arial" charset="0"/>
                <a:ea typeface="ＭＳ Ｐゴシック" charset="-128"/>
                <a:cs typeface="+mn-cs"/>
              </a:rPr>
              <a:t> </a:t>
            </a:r>
            <a:r>
              <a:rPr lang="pt-BR" sz="1200" b="0" i="1" kern="1200" dirty="0" err="1" smtClean="0">
                <a:solidFill>
                  <a:schemeClr val="tx1"/>
                </a:solidFill>
                <a:latin typeface="Arial" charset="0"/>
                <a:ea typeface="ＭＳ Ｐゴシック" charset="-128"/>
                <a:cs typeface="+mn-cs"/>
              </a:rPr>
              <a:t>and</a:t>
            </a:r>
            <a:r>
              <a:rPr lang="pt-BR" sz="1200" b="0" i="1" kern="1200" dirty="0" smtClean="0">
                <a:solidFill>
                  <a:schemeClr val="tx1"/>
                </a:solidFill>
                <a:latin typeface="Arial" charset="0"/>
                <a:ea typeface="ＭＳ Ｐゴシック" charset="-128"/>
                <a:cs typeface="+mn-cs"/>
              </a:rPr>
              <a:t> </a:t>
            </a:r>
            <a:r>
              <a:rPr lang="pt-BR" sz="1200" b="0" i="1" kern="1200" dirty="0" err="1" smtClean="0">
                <a:solidFill>
                  <a:schemeClr val="tx1"/>
                </a:solidFill>
                <a:latin typeface="Arial" charset="0"/>
                <a:ea typeface="ＭＳ Ｐゴシック" charset="-128"/>
                <a:cs typeface="+mn-cs"/>
              </a:rPr>
              <a:t>Control</a:t>
            </a:r>
            <a:r>
              <a:rPr lang="pt-BR" sz="1200" b="0" i="1" kern="1200" dirty="0" smtClean="0">
                <a:solidFill>
                  <a:schemeClr val="tx1"/>
                </a:solidFill>
                <a:latin typeface="Arial" charset="0"/>
                <a:ea typeface="ＭＳ Ｐゴシック" charset="-128"/>
                <a:cs typeface="+mn-cs"/>
              </a:rPr>
              <a:t> Foundation</a:t>
            </a:r>
            <a:r>
              <a:rPr lang="pt-BR" sz="1200" b="0" i="0" kern="1200" dirty="0" smtClean="0">
                <a:solidFill>
                  <a:schemeClr val="tx1"/>
                </a:solidFill>
                <a:latin typeface="Arial" charset="0"/>
                <a:ea typeface="ＭＳ Ｐゴシック" charset="-128"/>
                <a:cs typeface="+mn-cs"/>
              </a:rPr>
              <a:t>, </a:t>
            </a:r>
            <a:r>
              <a:rPr lang="pt-BR" sz="1200" b="0" i="0" u="sng" kern="1200" dirty="0" err="1" smtClean="0">
                <a:solidFill>
                  <a:schemeClr val="tx1"/>
                </a:solidFill>
                <a:latin typeface="Arial" charset="0"/>
                <a:ea typeface="ＭＳ Ｐゴシック" charset="-128"/>
                <a:cs typeface="+mn-cs"/>
              </a:rPr>
              <a:t>www.isaca.org</a:t>
            </a:r>
            <a:r>
              <a:rPr lang="pt-BR" sz="1200" b="0" i="0" u="sng" kern="1200" dirty="0" smtClean="0">
                <a:solidFill>
                  <a:schemeClr val="tx1"/>
                </a:solidFill>
                <a:latin typeface="Arial" charset="0"/>
                <a:ea typeface="ＭＳ Ｐゴシック" charset="-128"/>
                <a:cs typeface="+mn-cs"/>
              </a:rPr>
              <a:t>). O </a:t>
            </a:r>
            <a:r>
              <a:rPr lang="pt-BR" sz="1200" b="0" i="0" u="sng" kern="1200" dirty="0" err="1" smtClean="0">
                <a:solidFill>
                  <a:schemeClr val="tx1"/>
                </a:solidFill>
                <a:latin typeface="Arial" charset="0"/>
                <a:ea typeface="ＭＳ Ｐゴシック" charset="-128"/>
                <a:cs typeface="+mn-cs"/>
              </a:rPr>
              <a:t>CobiT</a:t>
            </a:r>
            <a:r>
              <a:rPr lang="pt-BR" sz="1200" b="0" i="0" u="sng" kern="1200" dirty="0" smtClean="0">
                <a:solidFill>
                  <a:schemeClr val="tx1"/>
                </a:solidFill>
                <a:latin typeface="Arial" charset="0"/>
                <a:ea typeface="ＭＳ Ｐゴシック" charset="-128"/>
                <a:cs typeface="+mn-cs"/>
              </a:rPr>
              <a:t> inclui recursos tais como um sumário executivo, um </a:t>
            </a:r>
            <a:r>
              <a:rPr lang="pt-BR" sz="1200" b="0" i="1" u="sng" kern="1200" dirty="0" smtClean="0">
                <a:solidFill>
                  <a:schemeClr val="tx1"/>
                </a:solidFill>
                <a:latin typeface="Arial" charset="0"/>
                <a:ea typeface="ＭＳ Ｐゴシック" charset="-128"/>
                <a:cs typeface="+mn-cs"/>
              </a:rPr>
              <a:t>framework</a:t>
            </a:r>
            <a:r>
              <a:rPr lang="pt-BR" sz="1200" b="0" i="0" u="sng" kern="1200" dirty="0" smtClean="0">
                <a:solidFill>
                  <a:schemeClr val="tx1"/>
                </a:solidFill>
                <a:latin typeface="Arial" charset="0"/>
                <a:ea typeface="ＭＳ Ｐゴシック" charset="-128"/>
                <a:cs typeface="+mn-cs"/>
              </a:rPr>
              <a:t>, controle de objetivos, mapas de auditoria, um conjunto de ferramentas de implementação e um guia com técnicas de gerenciamento. As práticas de gestão do </a:t>
            </a:r>
            <a:r>
              <a:rPr lang="pt-BR" sz="1200" b="0" i="0" u="sng" kern="1200" dirty="0" err="1" smtClean="0">
                <a:solidFill>
                  <a:schemeClr val="tx1"/>
                </a:solidFill>
                <a:latin typeface="Arial" charset="0"/>
                <a:ea typeface="ＭＳ Ｐゴシック" charset="-128"/>
                <a:cs typeface="+mn-cs"/>
              </a:rPr>
              <a:t>CobiT</a:t>
            </a:r>
            <a:r>
              <a:rPr lang="pt-BR" sz="1200" b="0" i="0" u="sng" kern="1200" dirty="0" smtClean="0">
                <a:solidFill>
                  <a:schemeClr val="tx1"/>
                </a:solidFill>
                <a:latin typeface="Arial" charset="0"/>
                <a:ea typeface="ＭＳ Ｐゴシック" charset="-128"/>
                <a:cs typeface="+mn-cs"/>
              </a:rPr>
              <a:t> são recomendadas pelos peritos em gestão de TI que ajudam a otimizar os investimentos de TI e fornecem métricas para avaliação dos resultados. O </a:t>
            </a:r>
            <a:r>
              <a:rPr lang="pt-BR" sz="1200" b="0" i="0" u="sng" kern="1200" dirty="0" err="1" smtClean="0">
                <a:solidFill>
                  <a:schemeClr val="tx1"/>
                </a:solidFill>
                <a:latin typeface="Arial" charset="0"/>
                <a:ea typeface="ＭＳ Ｐゴシック" charset="-128"/>
                <a:cs typeface="+mn-cs"/>
              </a:rPr>
              <a:t>CobiT</a:t>
            </a:r>
            <a:r>
              <a:rPr lang="pt-BR" sz="1200" b="0" i="0" u="sng" kern="1200" dirty="0" smtClean="0">
                <a:solidFill>
                  <a:schemeClr val="tx1"/>
                </a:solidFill>
                <a:latin typeface="Arial" charset="0"/>
                <a:ea typeface="ＭＳ Ｐゴシック" charset="-128"/>
                <a:cs typeface="+mn-cs"/>
              </a:rPr>
              <a:t> independe das plataformas de TI adotadas nas empresas.</a:t>
            </a:r>
          </a:p>
          <a:p>
            <a:pPr marL="171450" indent="-171450">
              <a:buFontTx/>
              <a:buChar char="•"/>
            </a:pPr>
            <a:r>
              <a:rPr lang="pt-BR" sz="1200" b="0" i="0" u="sng" kern="1200" dirty="0" err="1" smtClean="0">
                <a:solidFill>
                  <a:schemeClr val="tx1"/>
                </a:solidFill>
                <a:latin typeface="Arial" charset="0"/>
                <a:ea typeface="ＭＳ Ｐゴシック" charset="-128"/>
                <a:cs typeface="+mn-cs"/>
              </a:rPr>
              <a:t>CobiT</a:t>
            </a:r>
            <a:r>
              <a:rPr lang="pt-BR" sz="1200" b="0" i="0" u="sng" kern="1200" dirty="0" smtClean="0">
                <a:solidFill>
                  <a:schemeClr val="tx1"/>
                </a:solidFill>
                <a:latin typeface="Arial" charset="0"/>
                <a:ea typeface="ＭＳ Ｐゴシック" charset="-128"/>
                <a:cs typeface="+mn-cs"/>
              </a:rPr>
              <a:t> é orientado ao negócio. Fornece informações detalhadas para gerenciar processos baseados em objetivos de negócios. O </a:t>
            </a:r>
            <a:r>
              <a:rPr lang="pt-BR" sz="1200" b="0" i="0" u="sng" kern="1200" dirty="0" err="1" smtClean="0">
                <a:solidFill>
                  <a:schemeClr val="tx1"/>
                </a:solidFill>
                <a:latin typeface="Arial" charset="0"/>
                <a:ea typeface="ＭＳ Ｐゴシック" charset="-128"/>
                <a:cs typeface="+mn-cs"/>
              </a:rPr>
              <a:t>CobiT</a:t>
            </a:r>
            <a:r>
              <a:rPr lang="pt-BR" sz="1200" b="0" i="0" u="sng" kern="1200" dirty="0" smtClean="0">
                <a:solidFill>
                  <a:schemeClr val="tx1"/>
                </a:solidFill>
                <a:latin typeface="Arial" charset="0"/>
                <a:ea typeface="ＭＳ Ｐゴシック" charset="-128"/>
                <a:cs typeface="+mn-cs"/>
              </a:rPr>
              <a:t> é projetado para auxiliar três audiências distintas:</a:t>
            </a:r>
          </a:p>
          <a:p>
            <a:endParaRPr lang="pt-BR" sz="1200" b="1" kern="1200" dirty="0" smtClean="0">
              <a:solidFill>
                <a:schemeClr val="tx1"/>
              </a:solidFill>
              <a:latin typeface="Arial" charset="0"/>
              <a:ea typeface="ＭＳ Ｐゴシック" charset="-128"/>
              <a:cs typeface="+mn-cs"/>
            </a:endParaRPr>
          </a:p>
          <a:p>
            <a:r>
              <a:rPr lang="pt-BR" sz="1200" b="1" kern="1200" dirty="0" err="1" smtClean="0">
                <a:solidFill>
                  <a:schemeClr val="tx1"/>
                </a:solidFill>
                <a:latin typeface="Arial" charset="0"/>
                <a:ea typeface="ＭＳ Ｐゴシック" charset="-128"/>
                <a:cs typeface="+mn-cs"/>
              </a:rPr>
              <a:t>Information</a:t>
            </a:r>
            <a:r>
              <a:rPr lang="pt-BR" sz="1200" b="1" kern="1200" dirty="0" smtClean="0">
                <a:solidFill>
                  <a:schemeClr val="tx1"/>
                </a:solidFill>
                <a:latin typeface="Arial" charset="0"/>
                <a:ea typeface="ＭＳ Ｐゴシック" charset="-128"/>
                <a:cs typeface="+mn-cs"/>
              </a:rPr>
              <a:t> Technology </a:t>
            </a:r>
            <a:r>
              <a:rPr lang="pt-BR" sz="1200" b="1" kern="1200" dirty="0" err="1" smtClean="0">
                <a:solidFill>
                  <a:schemeClr val="tx1"/>
                </a:solidFill>
                <a:latin typeface="Arial" charset="0"/>
                <a:ea typeface="ＭＳ Ｐゴシック" charset="-128"/>
                <a:cs typeface="+mn-cs"/>
              </a:rPr>
              <a:t>Infrastructure</a:t>
            </a:r>
            <a:r>
              <a:rPr lang="pt-BR" sz="1200" b="1" kern="1200" dirty="0" smtClean="0">
                <a:solidFill>
                  <a:schemeClr val="tx1"/>
                </a:solidFill>
                <a:latin typeface="Arial" charset="0"/>
                <a:ea typeface="ＭＳ Ｐゴシック" charset="-128"/>
                <a:cs typeface="+mn-cs"/>
              </a:rPr>
              <a:t> Library</a:t>
            </a:r>
            <a:r>
              <a:rPr lang="pt-BR" sz="1200" b="0" kern="1200" dirty="0" smtClean="0">
                <a:solidFill>
                  <a:schemeClr val="tx1"/>
                </a:solidFill>
                <a:latin typeface="Arial" charset="0"/>
                <a:ea typeface="ＭＳ Ｐゴシック" charset="-128"/>
                <a:cs typeface="+mn-cs"/>
              </a:rPr>
              <a:t> (</a:t>
            </a:r>
            <a:r>
              <a:rPr lang="pt-BR" sz="1200" b="1" kern="1200" dirty="0" smtClean="0">
                <a:solidFill>
                  <a:schemeClr val="tx1"/>
                </a:solidFill>
                <a:latin typeface="Arial" charset="0"/>
                <a:ea typeface="ＭＳ Ｐゴシック" charset="-128"/>
                <a:cs typeface="+mn-cs"/>
              </a:rPr>
              <a:t>ITIL</a:t>
            </a:r>
            <a:r>
              <a:rPr lang="pt-BR" sz="1200" b="0" kern="1200" dirty="0" smtClean="0">
                <a:solidFill>
                  <a:schemeClr val="tx1"/>
                </a:solidFill>
                <a:latin typeface="Arial" charset="0"/>
                <a:ea typeface="ＭＳ Ｐゴシック" charset="-128"/>
                <a:cs typeface="+mn-cs"/>
              </a:rPr>
              <a:t>) é um conjunto de </a:t>
            </a:r>
            <a:r>
              <a:rPr lang="pt-BR" sz="1200" b="0" kern="1200" dirty="0" smtClean="0">
                <a:solidFill>
                  <a:schemeClr val="tx1"/>
                </a:solidFill>
                <a:latin typeface="Arial" charset="0"/>
                <a:ea typeface="ＭＳ Ｐゴシック" charset="-128"/>
                <a:cs typeface="+mn-cs"/>
                <a:hlinkClick r:id="rId10"/>
              </a:rPr>
              <a:t>boas práticas a serem aplicadas na infraestrutura, operação e manutenção de serviços de </a:t>
            </a:r>
            <a:r>
              <a:rPr lang="pt-BR" sz="1200" b="0" kern="1200" dirty="0" smtClean="0">
                <a:solidFill>
                  <a:schemeClr val="tx1"/>
                </a:solidFill>
                <a:latin typeface="Arial" charset="0"/>
                <a:ea typeface="ＭＳ Ｐゴシック" charset="-128"/>
                <a:cs typeface="+mn-cs"/>
                <a:hlinkClick r:id="rId11"/>
              </a:rPr>
              <a:t>tecnologia da informação (TI). Foi desenvolvido no final dos anos 1980 pela CCTA (</a:t>
            </a:r>
            <a:r>
              <a:rPr lang="pt-BR" sz="1200" b="0" i="1" kern="1200" dirty="0" smtClean="0">
                <a:solidFill>
                  <a:schemeClr val="tx1"/>
                </a:solidFill>
                <a:latin typeface="Arial" charset="0"/>
                <a:ea typeface="ＭＳ Ｐゴシック" charset="-128"/>
                <a:cs typeface="+mn-cs"/>
                <a:hlinkClick r:id="rId11"/>
              </a:rPr>
              <a:t>Central Computer and Telecommunications Agency</a:t>
            </a:r>
            <a:r>
              <a:rPr lang="pt-BR" sz="1200" b="0" i="0" kern="1200" dirty="0" smtClean="0">
                <a:solidFill>
                  <a:schemeClr val="tx1"/>
                </a:solidFill>
                <a:latin typeface="Arial" charset="0"/>
                <a:ea typeface="ＭＳ Ｐゴシック" charset="-128"/>
                <a:cs typeface="+mn-cs"/>
                <a:hlinkClick r:id="rId11"/>
              </a:rPr>
              <a:t>) e atualmente está sob custódia da </a:t>
            </a:r>
            <a:r>
              <a:rPr lang="pt-BR" sz="1200" b="0" i="0" kern="1200" dirty="0" smtClean="0">
                <a:solidFill>
                  <a:schemeClr val="tx1"/>
                </a:solidFill>
                <a:latin typeface="Arial" charset="0"/>
                <a:ea typeface="ＭＳ Ｐゴシック" charset="-128"/>
                <a:cs typeface="+mn-cs"/>
                <a:hlinkClick r:id="rId12"/>
              </a:rPr>
              <a:t>OGC (</a:t>
            </a:r>
            <a:r>
              <a:rPr lang="pt-BR" sz="1200" b="0" i="1" kern="1200" dirty="0" smtClean="0">
                <a:solidFill>
                  <a:schemeClr val="tx1"/>
                </a:solidFill>
                <a:latin typeface="Arial" charset="0"/>
                <a:ea typeface="ＭＳ Ｐゴシック" charset="-128"/>
                <a:cs typeface="+mn-cs"/>
                <a:hlinkClick r:id="rId12"/>
              </a:rPr>
              <a:t>Office for Government Commerce</a:t>
            </a:r>
            <a:r>
              <a:rPr lang="pt-BR" sz="1200" b="0" i="0" kern="1200" dirty="0" smtClean="0">
                <a:solidFill>
                  <a:schemeClr val="tx1"/>
                </a:solidFill>
                <a:latin typeface="Arial" charset="0"/>
                <a:ea typeface="ＭＳ Ｐゴシック" charset="-128"/>
                <a:cs typeface="+mn-cs"/>
                <a:hlinkClick r:id="rId12"/>
              </a:rPr>
              <a:t>) da Inglaterra.</a:t>
            </a:r>
          </a:p>
          <a:p>
            <a:r>
              <a:rPr lang="pt-BR" sz="1200" b="0" i="0" kern="1200" dirty="0" smtClean="0">
                <a:solidFill>
                  <a:schemeClr val="tx1"/>
                </a:solidFill>
                <a:latin typeface="Arial" charset="0"/>
                <a:ea typeface="ＭＳ Ｐゴシック" charset="-128"/>
                <a:cs typeface="+mn-cs"/>
              </a:rPr>
              <a:t>A ITIL busca promover a gestão com foco no cliente e na qualidade dos serviços de </a:t>
            </a:r>
            <a:r>
              <a:rPr lang="pt-BR" sz="1200" b="0" i="0" kern="1200" dirty="0" smtClean="0">
                <a:solidFill>
                  <a:schemeClr val="tx1"/>
                </a:solidFill>
                <a:latin typeface="Arial" charset="0"/>
                <a:ea typeface="ＭＳ Ｐゴシック" charset="-128"/>
                <a:cs typeface="+mn-cs"/>
                <a:hlinkClick r:id="rId11"/>
              </a:rPr>
              <a:t>tecnologia da informação (TI). A ITIL lida com estruturas de processos para a gestão de uma organização de TI apresentando um conjunto abrangente de processos e procedimentos gerenciais, organizados em disciplinas, com os quais uma organização pode fazer sua gestão tática e operacional em vista de alcançar o alinhamento estratégico com os negócios.</a:t>
            </a:r>
          </a:p>
          <a:p>
            <a:r>
              <a:rPr lang="pt-BR" sz="1200" b="0" i="0" kern="1200" dirty="0" smtClean="0">
                <a:solidFill>
                  <a:schemeClr val="tx1"/>
                </a:solidFill>
                <a:latin typeface="Arial" charset="0"/>
                <a:ea typeface="ＭＳ Ｐゴシック" charset="-128"/>
                <a:cs typeface="+mn-cs"/>
              </a:rPr>
              <a:t>ITIL dá uma descrição detalhada sobre importantes práticas de IT com </a:t>
            </a:r>
            <a:r>
              <a:rPr lang="pt-BR" sz="1200" b="0" i="1" kern="1200" dirty="0" err="1" smtClean="0">
                <a:solidFill>
                  <a:schemeClr val="tx1"/>
                </a:solidFill>
                <a:latin typeface="Arial" charset="0"/>
                <a:ea typeface="ＭＳ Ｐゴシック" charset="-128"/>
                <a:cs typeface="+mn-cs"/>
              </a:rPr>
              <a:t>checklists</a:t>
            </a:r>
            <a:r>
              <a:rPr lang="pt-BR" sz="1200" b="0" i="0" kern="1200" dirty="0" smtClean="0">
                <a:solidFill>
                  <a:schemeClr val="tx1"/>
                </a:solidFill>
                <a:latin typeface="Arial" charset="0"/>
                <a:ea typeface="ＭＳ Ｐゴシック" charset="-128"/>
                <a:cs typeface="+mn-cs"/>
              </a:rPr>
              <a:t>, tarefas e procedimentos que uma organização de IT pode customizar para suas necessidades.</a:t>
            </a:r>
            <a:endParaRPr lang="pt-BR" sz="1200" b="0" i="0" u="sng" kern="1200" dirty="0" smtClean="0">
              <a:solidFill>
                <a:schemeClr val="tx1"/>
              </a:solidFill>
              <a:latin typeface="Arial" charset="0"/>
              <a:ea typeface="ＭＳ Ｐゴシック" charset="-128"/>
              <a:cs typeface="+mn-cs"/>
            </a:endParaRPr>
          </a:p>
          <a:p>
            <a:pPr marL="171450" indent="-171450">
              <a:buFontTx/>
              <a:buChar char="•"/>
            </a:pPr>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a:ln/>
        </p:spPr>
        <p:txBody>
          <a:bodyPr/>
          <a:lstStyle/>
          <a:p>
            <a:fld id="{BB0B2482-8DF9-CE41-A632-91C825E8595F}" type="slidenum">
              <a:rPr lang="en-GB"/>
              <a:pPr/>
              <a:t>6</a:t>
            </a:fld>
            <a:endParaRPr lang="en-GB"/>
          </a:p>
        </p:txBody>
      </p:sp>
      <p:sp>
        <p:nvSpPr>
          <p:cNvPr id="159745" name="Text Box 1"/>
          <p:cNvSpPr txBox="1">
            <a:spLocks noChangeArrowheads="1"/>
          </p:cNvSpPr>
          <p:nvPr/>
        </p:nvSpPr>
        <p:spPr bwMode="auto">
          <a:xfrm>
            <a:off x="3839653" y="9003370"/>
            <a:ext cx="2934266" cy="47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Arial" charset="0"/>
              </a:defRPr>
            </a:lvl1pPr>
            <a:lvl2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2pPr>
            <a:lvl3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3pPr>
            <a:lvl4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4pPr>
            <a:lvl5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5pPr>
            <a:lvl6pPr marL="25146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6pPr>
            <a:lvl7pPr marL="29718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7pPr>
            <a:lvl8pPr marL="34290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8pPr>
            <a:lvl9pPr marL="38862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9pPr>
          </a:lstStyle>
          <a:p>
            <a:pPr algn="r">
              <a:lnSpc>
                <a:spcPct val="100000"/>
              </a:lnSpc>
              <a:buClrTx/>
              <a:buFontTx/>
              <a:buNone/>
            </a:pPr>
            <a:fld id="{369A1D54-0CFA-864C-AD3C-4218FCA8AC2B}" type="slidenum">
              <a:rPr lang="en-GB" sz="1200">
                <a:solidFill>
                  <a:srgbClr val="000000"/>
                </a:solidFill>
              </a:rPr>
              <a:pPr algn="r">
                <a:lnSpc>
                  <a:spcPct val="100000"/>
                </a:lnSpc>
                <a:buClrTx/>
                <a:buFontTx/>
                <a:buNone/>
              </a:pPr>
              <a:t>6</a:t>
            </a:fld>
            <a:endParaRPr lang="en-GB" sz="1200">
              <a:solidFill>
                <a:srgbClr val="000000"/>
              </a:solidFill>
            </a:endParaRPr>
          </a:p>
        </p:txBody>
      </p:sp>
      <p:sp>
        <p:nvSpPr>
          <p:cNvPr id="159746" name="Text Box 2"/>
          <p:cNvSpPr txBox="1">
            <a:spLocks noChangeArrowheads="1"/>
          </p:cNvSpPr>
          <p:nvPr/>
        </p:nvSpPr>
        <p:spPr bwMode="auto">
          <a:xfrm>
            <a:off x="1129771" y="710922"/>
            <a:ext cx="4519083" cy="3554611"/>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747" name="Text Box 3"/>
          <p:cNvSpPr txBox="1">
            <a:spLocks noGrp="1" noChangeArrowheads="1"/>
          </p:cNvSpPr>
          <p:nvPr>
            <p:ph type="body"/>
          </p:nvPr>
        </p:nvSpPr>
        <p:spPr bwMode="auto">
          <a:xfrm>
            <a:off x="677863" y="4502508"/>
            <a:ext cx="5419762" cy="42655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Arial" charset="0"/>
                <a:ea typeface="ＭＳ Ｐゴシック" charset="-128"/>
                <a:cs typeface="+mn-cs"/>
              </a:rPr>
              <a:t>Digitalizar</a:t>
            </a:r>
            <a:r>
              <a:rPr lang="en-US" sz="1200" kern="1200" baseline="0" dirty="0" smtClean="0">
                <a:solidFill>
                  <a:schemeClr val="tx1"/>
                </a:solidFill>
                <a:latin typeface="Arial" charset="0"/>
                <a:ea typeface="ＭＳ Ｐゴシック" charset="-128"/>
                <a:cs typeface="+mn-cs"/>
              </a:rPr>
              <a:t> </a:t>
            </a:r>
            <a:r>
              <a:rPr lang="en-US" sz="1200" kern="1200" baseline="0" dirty="0" err="1" smtClean="0">
                <a:solidFill>
                  <a:schemeClr val="tx1"/>
                </a:solidFill>
                <a:latin typeface="Arial" charset="0"/>
                <a:ea typeface="ＭＳ Ｐゴシック" charset="-128"/>
                <a:cs typeface="+mn-cs"/>
              </a:rPr>
              <a:t>competência</a:t>
            </a:r>
            <a:r>
              <a:rPr lang="en-US" sz="1200" kern="1200" baseline="0" dirty="0" smtClean="0">
                <a:solidFill>
                  <a:schemeClr val="tx1"/>
                </a:solidFill>
                <a:latin typeface="Arial" charset="0"/>
                <a:ea typeface="ＭＳ Ｐゴシック" charset="-128"/>
                <a:cs typeface="+mn-cs"/>
              </a:rPr>
              <a:t>:</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Qualidade</a:t>
            </a:r>
            <a:r>
              <a:rPr lang="en-US" sz="1200" kern="1200" dirty="0" smtClean="0">
                <a:solidFill>
                  <a:schemeClr val="tx1"/>
                </a:solidFill>
                <a:latin typeface="Arial" charset="0"/>
                <a:ea typeface="ＭＳ Ｐゴシック" charset="-128"/>
                <a:cs typeface="+mn-cs"/>
              </a:rPr>
              <a:t> de </a:t>
            </a:r>
            <a:r>
              <a:rPr lang="en-US" sz="1200" kern="1200" dirty="0" err="1" smtClean="0">
                <a:solidFill>
                  <a:schemeClr val="tx1"/>
                </a:solidFill>
                <a:latin typeface="Arial" charset="0"/>
                <a:ea typeface="ＭＳ Ｐゴシック" charset="-128"/>
                <a:cs typeface="+mn-cs"/>
              </a:rPr>
              <a:t>quem</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é</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apto</a:t>
            </a:r>
            <a:r>
              <a:rPr lang="en-US" sz="1200" kern="1200" dirty="0" smtClean="0">
                <a:solidFill>
                  <a:schemeClr val="tx1"/>
                </a:solidFill>
                <a:latin typeface="Arial" charset="0"/>
                <a:ea typeface="ＭＳ Ｐゴシック" charset="-128"/>
                <a:cs typeface="+mn-cs"/>
              </a:rPr>
              <a:t> a </a:t>
            </a:r>
            <a:r>
              <a:rPr lang="en-US" sz="1200" kern="1200" dirty="0" err="1" smtClean="0">
                <a:solidFill>
                  <a:schemeClr val="tx1"/>
                </a:solidFill>
                <a:latin typeface="Arial" charset="0"/>
                <a:ea typeface="ＭＳ Ｐゴシック" charset="-128"/>
                <a:cs typeface="+mn-cs"/>
              </a:rPr>
              <a:t>fazer</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determinada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coisa</a:t>
            </a:r>
            <a:r>
              <a:rPr lang="en-US" sz="1200" kern="1200" dirty="0" smtClean="0">
                <a:solidFill>
                  <a:schemeClr val="tx1"/>
                </a:solidFill>
                <a:latin typeface="Arial" charset="0"/>
                <a:ea typeface="ＭＳ Ｐゴシック" charset="-128"/>
                <a:cs typeface="+mn-cs"/>
              </a:rPr>
              <a:t>, a </a:t>
            </a:r>
            <a:r>
              <a:rPr lang="en-US" sz="1200" kern="1200" dirty="0" err="1" smtClean="0">
                <a:solidFill>
                  <a:schemeClr val="tx1"/>
                </a:solidFill>
                <a:latin typeface="Arial" charset="0"/>
                <a:ea typeface="ＭＳ Ｐゴシック" charset="-128"/>
                <a:cs typeface="+mn-cs"/>
              </a:rPr>
              <a:t>compreendê</a:t>
            </a:r>
            <a:r>
              <a:rPr lang="en-US" sz="1200" kern="1200" dirty="0" smtClean="0">
                <a:solidFill>
                  <a:schemeClr val="tx1"/>
                </a:solidFill>
                <a:latin typeface="Arial" charset="0"/>
                <a:ea typeface="ＭＳ Ｐゴシック" charset="-128"/>
                <a:cs typeface="+mn-cs"/>
              </a:rPr>
              <a:t>-la; </a:t>
            </a:r>
            <a:r>
              <a:rPr lang="en-US" sz="1200" kern="1200" dirty="0" err="1" smtClean="0">
                <a:solidFill>
                  <a:schemeClr val="tx1"/>
                </a:solidFill>
                <a:latin typeface="Arial" charset="0"/>
                <a:ea typeface="ＭＳ Ｐゴシック" charset="-128"/>
                <a:cs typeface="+mn-cs"/>
              </a:rPr>
              <a:t>competência</a:t>
            </a:r>
            <a:r>
              <a:rPr lang="en-US" sz="1200" kern="1200" dirty="0" smtClean="0">
                <a:solidFill>
                  <a:schemeClr val="tx1"/>
                </a:solidFill>
                <a:latin typeface="Arial" charset="0"/>
                <a:ea typeface="ＭＳ Ｐゴシック" charset="-128"/>
                <a:cs typeface="+mn-cs"/>
              </a:rPr>
              <a:t>. Sin.: </a:t>
            </a:r>
            <a:r>
              <a:rPr lang="en-US" sz="1200" kern="1200" dirty="0" err="1" smtClean="0">
                <a:solidFill>
                  <a:schemeClr val="tx1"/>
                </a:solidFill>
                <a:latin typeface="Arial" charset="0"/>
                <a:ea typeface="ＭＳ Ｐゴシック" charset="-128"/>
                <a:cs typeface="+mn-cs"/>
              </a:rPr>
              <a:t>aptidão</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faculdade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habilidade</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inteligência</a:t>
            </a:r>
            <a:r>
              <a:rPr lang="en-US" sz="1200" kern="1200" dirty="0" smtClean="0">
                <a:solidFill>
                  <a:schemeClr val="tx1"/>
                </a:solidFill>
                <a:latin typeface="Arial" charset="0"/>
                <a:ea typeface="ＭＳ Ｐゴシック" charset="-128"/>
                <a:cs typeface="+mn-cs"/>
              </a:rPr>
              <a:t>, </a:t>
            </a:r>
            <a:r>
              <a:rPr lang="en-US" sz="1200" kern="1200" dirty="0" err="1" smtClean="0">
                <a:solidFill>
                  <a:schemeClr val="tx1"/>
                </a:solidFill>
                <a:latin typeface="Arial" charset="0"/>
                <a:ea typeface="ＭＳ Ｐゴシック" charset="-128"/>
                <a:cs typeface="+mn-cs"/>
              </a:rPr>
              <a:t>talento</a:t>
            </a:r>
            <a:r>
              <a:rPr lang="en-US" sz="1200" kern="1200" dirty="0" smtClean="0">
                <a:solidFill>
                  <a:schemeClr val="tx1"/>
                </a:solidFill>
                <a:latin typeface="Arial" charset="0"/>
                <a:ea typeface="ＭＳ Ｐゴシック" charset="-128"/>
                <a:cs typeface="+mn-cs"/>
              </a:rPr>
              <a:t>, valor.</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9</a:t>
            </a:fld>
            <a:endParaRPr lang="pt-BR"/>
          </a:p>
        </p:txBody>
      </p:sp>
    </p:spTree>
    <p:extLst>
      <p:ext uri="{BB962C8B-B14F-4D97-AF65-F5344CB8AC3E}">
        <p14:creationId xmlns:p14="http://schemas.microsoft.com/office/powerpoint/2010/main" val="377283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Os</a:t>
            </a:r>
            <a:r>
              <a:rPr lang="en-US" baseline="0" dirty="0" smtClean="0"/>
              <a:t> </a:t>
            </a:r>
            <a:r>
              <a:rPr lang="en-US" baseline="0" dirty="0" err="1" smtClean="0"/>
              <a:t>executivos</a:t>
            </a:r>
            <a:r>
              <a:rPr lang="en-US" baseline="0" dirty="0" smtClean="0"/>
              <a:t> </a:t>
            </a:r>
            <a:r>
              <a:rPr lang="en-US" baseline="0" dirty="0" err="1" smtClean="0"/>
              <a:t>precisam</a:t>
            </a:r>
            <a:r>
              <a:rPr lang="en-US" baseline="0" dirty="0" smtClean="0"/>
              <a:t> </a:t>
            </a:r>
            <a:r>
              <a:rPr lang="en-US" baseline="0" dirty="0" err="1" smtClean="0"/>
              <a:t>reconhecer</a:t>
            </a:r>
            <a:r>
              <a:rPr lang="en-US" baseline="0" dirty="0" smtClean="0"/>
              <a:t> </a:t>
            </a:r>
            <a:r>
              <a:rPr lang="en-US" baseline="0" dirty="0" err="1" smtClean="0"/>
              <a:t>que</a:t>
            </a:r>
            <a:r>
              <a:rPr lang="en-US" baseline="0" dirty="0" smtClean="0"/>
              <a:t> a </a:t>
            </a:r>
            <a:r>
              <a:rPr lang="en-US" baseline="0" dirty="0" err="1" smtClean="0"/>
              <a:t>padronização</a:t>
            </a:r>
            <a:r>
              <a:rPr lang="en-US" baseline="0" dirty="0" smtClean="0"/>
              <a:t> e a </a:t>
            </a:r>
            <a:r>
              <a:rPr lang="en-US" baseline="0" dirty="0" err="1" smtClean="0"/>
              <a:t>integração</a:t>
            </a:r>
            <a:r>
              <a:rPr lang="en-US" baseline="0" dirty="0" smtClean="0"/>
              <a:t> </a:t>
            </a:r>
            <a:r>
              <a:rPr lang="en-US" baseline="0" dirty="0" err="1" smtClean="0"/>
              <a:t>são</a:t>
            </a:r>
            <a:r>
              <a:rPr lang="en-US" baseline="0" dirty="0" smtClean="0"/>
              <a:t> </a:t>
            </a:r>
            <a:r>
              <a:rPr lang="en-US" baseline="0" dirty="0" err="1" smtClean="0"/>
              <a:t>duas</a:t>
            </a:r>
            <a:r>
              <a:rPr lang="en-US" baseline="0" dirty="0" smtClean="0"/>
              <a:t> </a:t>
            </a:r>
            <a:r>
              <a:rPr lang="en-US" baseline="0" dirty="0" err="1" smtClean="0"/>
              <a:t>decisões</a:t>
            </a:r>
            <a:r>
              <a:rPr lang="en-US" baseline="0" dirty="0" smtClean="0"/>
              <a:t> </a:t>
            </a:r>
            <a:r>
              <a:rPr lang="en-US" baseline="0" dirty="0" err="1" smtClean="0"/>
              <a:t>separadas</a:t>
            </a:r>
            <a:r>
              <a:rPr lang="en-US" baseline="0" dirty="0" smtClean="0"/>
              <a:t>.</a:t>
            </a:r>
          </a:p>
          <a:p>
            <a:pPr marL="171450" indent="-171450">
              <a:buFontTx/>
              <a:buChar char="-"/>
            </a:pPr>
            <a:r>
              <a:rPr lang="en-US" baseline="0" dirty="0" smtClean="0"/>
              <a:t>A </a:t>
            </a:r>
            <a:r>
              <a:rPr lang="en-US" baseline="0" dirty="0" err="1" smtClean="0"/>
              <a:t>padronização</a:t>
            </a:r>
            <a:r>
              <a:rPr lang="en-US" baseline="0" dirty="0" smtClean="0"/>
              <a:t> dos </a:t>
            </a:r>
            <a:r>
              <a:rPr lang="en-US" baseline="0" dirty="0" err="1" smtClean="0"/>
              <a:t>processos</a:t>
            </a:r>
            <a:r>
              <a:rPr lang="en-US" baseline="0" dirty="0" smtClean="0"/>
              <a:t> de </a:t>
            </a:r>
            <a:r>
              <a:rPr lang="en-US" baseline="0" dirty="0" err="1" smtClean="0"/>
              <a:t>negócios</a:t>
            </a:r>
            <a:r>
              <a:rPr lang="en-US" baseline="0" dirty="0" smtClean="0"/>
              <a:t> e de </a:t>
            </a:r>
            <a:r>
              <a:rPr lang="en-US" baseline="0" dirty="0" err="1" smtClean="0"/>
              <a:t>sistemas</a:t>
            </a:r>
            <a:r>
              <a:rPr lang="en-US" baseline="0" dirty="0" smtClean="0"/>
              <a:t> </a:t>
            </a:r>
            <a:r>
              <a:rPr lang="en-US" baseline="0" dirty="0" err="1" smtClean="0"/>
              <a:t>relacionados</a:t>
            </a:r>
            <a:r>
              <a:rPr lang="en-US" baseline="0" dirty="0" smtClean="0"/>
              <a:t> </a:t>
            </a:r>
            <a:r>
              <a:rPr lang="en-US" baseline="0" dirty="0" err="1" smtClean="0"/>
              <a:t>siginfica</a:t>
            </a:r>
            <a:r>
              <a:rPr lang="en-US" baseline="0" dirty="0" smtClean="0"/>
              <a:t> </a:t>
            </a:r>
            <a:r>
              <a:rPr lang="en-US" baseline="0" dirty="0" err="1" smtClean="0"/>
              <a:t>definir</a:t>
            </a:r>
            <a:r>
              <a:rPr lang="en-US" baseline="0" dirty="0" smtClean="0"/>
              <a:t> </a:t>
            </a:r>
            <a:r>
              <a:rPr lang="en-US" baseline="0" dirty="0" err="1" smtClean="0"/>
              <a:t>exatamente</a:t>
            </a:r>
            <a:r>
              <a:rPr lang="en-US" baseline="0" dirty="0" smtClean="0"/>
              <a:t> </a:t>
            </a:r>
            <a:r>
              <a:rPr lang="en-US" baseline="0" dirty="0" err="1" smtClean="0"/>
              <a:t>como</a:t>
            </a:r>
            <a:r>
              <a:rPr lang="en-US" baseline="0" dirty="0" smtClean="0"/>
              <a:t> um </a:t>
            </a:r>
            <a:r>
              <a:rPr lang="en-US" baseline="0" dirty="0" err="1" smtClean="0"/>
              <a:t>processo</a:t>
            </a:r>
            <a:r>
              <a:rPr lang="en-US" baseline="0" dirty="0" smtClean="0"/>
              <a:t> </a:t>
            </a:r>
            <a:r>
              <a:rPr lang="en-US" baseline="0" dirty="0" err="1" smtClean="0"/>
              <a:t>será</a:t>
            </a:r>
            <a:r>
              <a:rPr lang="en-US" baseline="0" dirty="0" smtClean="0"/>
              <a:t> </a:t>
            </a:r>
            <a:r>
              <a:rPr lang="en-US" baseline="0" dirty="0" err="1" smtClean="0"/>
              <a:t>executado</a:t>
            </a:r>
            <a:r>
              <a:rPr lang="en-US" baseline="0" dirty="0" smtClean="0"/>
              <a:t>, </a:t>
            </a:r>
            <a:r>
              <a:rPr lang="en-US" baseline="0" dirty="0" err="1" smtClean="0"/>
              <a:t>independentemente</a:t>
            </a:r>
            <a:r>
              <a:rPr lang="en-US" baseline="0" dirty="0" smtClean="0"/>
              <a:t> de </a:t>
            </a:r>
            <a:r>
              <a:rPr lang="en-US" baseline="0" dirty="0" err="1" smtClean="0"/>
              <a:t>quem</a:t>
            </a:r>
            <a:r>
              <a:rPr lang="en-US" baseline="0" dirty="0" smtClean="0"/>
              <a:t> o </a:t>
            </a:r>
            <a:r>
              <a:rPr lang="en-US" baseline="0" dirty="0" err="1" smtClean="0"/>
              <a:t>desempenhará</a:t>
            </a:r>
            <a:r>
              <a:rPr lang="en-US" baseline="0" dirty="0" smtClean="0"/>
              <a:t> </a:t>
            </a:r>
            <a:r>
              <a:rPr lang="en-US" baseline="0" dirty="0" err="1" smtClean="0"/>
              <a:t>ou</a:t>
            </a:r>
            <a:r>
              <a:rPr lang="en-US" baseline="0" dirty="0" smtClean="0"/>
              <a:t> </a:t>
            </a:r>
            <a:r>
              <a:rPr lang="en-US" baseline="0" dirty="0" err="1" smtClean="0"/>
              <a:t>onde</a:t>
            </a:r>
            <a:r>
              <a:rPr lang="en-US" baseline="0" dirty="0" smtClean="0"/>
              <a:t> </a:t>
            </a:r>
            <a:r>
              <a:rPr lang="en-US" baseline="0" dirty="0" err="1" smtClean="0"/>
              <a:t>ele</a:t>
            </a:r>
            <a:r>
              <a:rPr lang="en-US" baseline="0" dirty="0" smtClean="0"/>
              <a:t> </a:t>
            </a:r>
            <a:r>
              <a:rPr lang="en-US" baseline="0" dirty="0" err="1" smtClean="0"/>
              <a:t>será</a:t>
            </a:r>
            <a:r>
              <a:rPr lang="en-US" baseline="0" dirty="0" smtClean="0"/>
              <a:t> </a:t>
            </a:r>
            <a:r>
              <a:rPr lang="en-US" baseline="0" dirty="0" err="1" smtClean="0"/>
              <a:t>concluído</a:t>
            </a:r>
            <a:r>
              <a:rPr lang="en-US" baseline="0" dirty="0" smtClean="0"/>
              <a:t>. A </a:t>
            </a:r>
            <a:r>
              <a:rPr lang="en-US" baseline="0" dirty="0" err="1" smtClean="0"/>
              <a:t>padronização</a:t>
            </a:r>
            <a:r>
              <a:rPr lang="en-US" baseline="0" dirty="0" smtClean="0"/>
              <a:t> de </a:t>
            </a:r>
            <a:r>
              <a:rPr lang="en-US" baseline="0" dirty="0" err="1" smtClean="0"/>
              <a:t>processos</a:t>
            </a:r>
            <a:r>
              <a:rPr lang="en-US" baseline="0" dirty="0" smtClean="0"/>
              <a:t> </a:t>
            </a:r>
            <a:r>
              <a:rPr lang="en-US" baseline="0" dirty="0" err="1" smtClean="0"/>
              <a:t>proporciona</a:t>
            </a:r>
            <a:r>
              <a:rPr lang="en-US" baseline="0" dirty="0" smtClean="0"/>
              <a:t> </a:t>
            </a:r>
            <a:r>
              <a:rPr lang="en-US" baseline="0" dirty="0" err="1" smtClean="0"/>
              <a:t>eficiência</a:t>
            </a:r>
            <a:r>
              <a:rPr lang="en-US" baseline="0" dirty="0" smtClean="0"/>
              <a:t> e </a:t>
            </a:r>
            <a:r>
              <a:rPr lang="en-US" baseline="0" dirty="0" err="1" smtClean="0"/>
              <a:t>previsibilidade</a:t>
            </a:r>
            <a:r>
              <a:rPr lang="en-US" baseline="0" dirty="0" smtClean="0"/>
              <a:t> </a:t>
            </a:r>
            <a:r>
              <a:rPr lang="en-US" baseline="0" dirty="0" err="1" smtClean="0"/>
              <a:t>em</a:t>
            </a:r>
            <a:r>
              <a:rPr lang="en-US" baseline="0" dirty="0" smtClean="0"/>
              <a:t> </a:t>
            </a:r>
            <a:r>
              <a:rPr lang="en-US" baseline="0" dirty="0" err="1" smtClean="0"/>
              <a:t>toda</a:t>
            </a:r>
            <a:r>
              <a:rPr lang="en-US" baseline="0" dirty="0" smtClean="0"/>
              <a:t> a </a:t>
            </a:r>
            <a:r>
              <a:rPr lang="en-US" baseline="0" dirty="0" err="1" smtClean="0"/>
              <a:t>empresa</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usar</a:t>
            </a:r>
            <a:r>
              <a:rPr lang="en-US" baseline="0" dirty="0" smtClean="0"/>
              <a:t> um </a:t>
            </a:r>
            <a:r>
              <a:rPr lang="en-US" baseline="0" dirty="0" err="1" smtClean="0"/>
              <a:t>processo</a:t>
            </a:r>
            <a:r>
              <a:rPr lang="en-US" baseline="0" dirty="0" smtClean="0"/>
              <a:t> </a:t>
            </a:r>
            <a:r>
              <a:rPr lang="en-US" baseline="0" dirty="0" err="1" smtClean="0"/>
              <a:t>padronizado</a:t>
            </a:r>
            <a:r>
              <a:rPr lang="en-US" baseline="0" dirty="0" smtClean="0"/>
              <a:t> </a:t>
            </a:r>
            <a:r>
              <a:rPr lang="en-US" baseline="0" dirty="0" err="1" smtClean="0"/>
              <a:t>para</a:t>
            </a:r>
            <a:r>
              <a:rPr lang="en-US" baseline="0" dirty="0" smtClean="0"/>
              <a:t> vender </a:t>
            </a:r>
            <a:r>
              <a:rPr lang="en-US" baseline="0" dirty="0" err="1" smtClean="0"/>
              <a:t>produtos</a:t>
            </a:r>
            <a:r>
              <a:rPr lang="en-US" baseline="0" dirty="0" smtClean="0"/>
              <a:t> </a:t>
            </a:r>
            <a:r>
              <a:rPr lang="en-US" baseline="0" dirty="0" err="1" smtClean="0"/>
              <a:t>ou</a:t>
            </a:r>
            <a:r>
              <a:rPr lang="en-US" baseline="0" dirty="0" smtClean="0"/>
              <a:t> </a:t>
            </a:r>
            <a:r>
              <a:rPr lang="en-US" baseline="0" dirty="0" err="1" smtClean="0"/>
              <a:t>comprar</a:t>
            </a:r>
            <a:r>
              <a:rPr lang="en-US" baseline="0" dirty="0" smtClean="0"/>
              <a:t> </a:t>
            </a:r>
            <a:r>
              <a:rPr lang="en-US" baseline="0" dirty="0" err="1" smtClean="0"/>
              <a:t>suprimentos</a:t>
            </a:r>
            <a:r>
              <a:rPr lang="en-US" baseline="0" dirty="0" smtClean="0"/>
              <a:t> </a:t>
            </a:r>
            <a:r>
              <a:rPr lang="en-US" baseline="0" dirty="0" err="1" smtClean="0"/>
              <a:t>permite</a:t>
            </a:r>
            <a:r>
              <a:rPr lang="en-US" baseline="0" dirty="0" smtClean="0"/>
              <a:t> </a:t>
            </a:r>
            <a:r>
              <a:rPr lang="en-US" baseline="0" dirty="0" err="1" smtClean="0"/>
              <a:t>que</a:t>
            </a:r>
            <a:r>
              <a:rPr lang="en-US" baseline="0" dirty="0" smtClean="0"/>
              <a:t> as </a:t>
            </a:r>
            <a:r>
              <a:rPr lang="en-US" baseline="0" dirty="0" err="1" smtClean="0"/>
              <a:t>atividades</a:t>
            </a:r>
            <a:r>
              <a:rPr lang="en-US" baseline="0" dirty="0" smtClean="0"/>
              <a:t> de </a:t>
            </a:r>
            <a:r>
              <a:rPr lang="en-US" baseline="0" dirty="0" err="1" smtClean="0"/>
              <a:t>diferentes</a:t>
            </a:r>
            <a:r>
              <a:rPr lang="en-US" baseline="0" dirty="0" smtClean="0"/>
              <a:t> </a:t>
            </a:r>
            <a:r>
              <a:rPr lang="en-US" baseline="0" dirty="0" err="1" smtClean="0"/>
              <a:t>unidades</a:t>
            </a:r>
            <a:r>
              <a:rPr lang="en-US" baseline="0" dirty="0" smtClean="0"/>
              <a:t> </a:t>
            </a:r>
            <a:r>
              <a:rPr lang="en-US" baseline="0" dirty="0" err="1" smtClean="0"/>
              <a:t>sejam</a:t>
            </a:r>
            <a:r>
              <a:rPr lang="en-US" baseline="0" dirty="0" smtClean="0"/>
              <a:t> </a:t>
            </a:r>
            <a:r>
              <a:rPr lang="en-US" baseline="0" dirty="0" err="1" smtClean="0"/>
              <a:t>mensuradas</a:t>
            </a:r>
            <a:r>
              <a:rPr lang="en-US" baseline="0" dirty="0" smtClean="0"/>
              <a:t>, </a:t>
            </a:r>
            <a:r>
              <a:rPr lang="en-US" baseline="0" dirty="0" err="1" smtClean="0"/>
              <a:t>comparadas</a:t>
            </a:r>
            <a:r>
              <a:rPr lang="en-US" baseline="0" dirty="0" smtClean="0"/>
              <a:t> e </a:t>
            </a:r>
            <a:r>
              <a:rPr lang="en-US" baseline="0" dirty="0" err="1" smtClean="0"/>
              <a:t>aprimoradas</a:t>
            </a:r>
            <a:r>
              <a:rPr lang="en-US" baseline="0" dirty="0" smtClean="0"/>
              <a:t>. </a:t>
            </a:r>
            <a:r>
              <a:rPr lang="en-US" baseline="0" dirty="0" err="1" smtClean="0"/>
              <a:t>Os</a:t>
            </a:r>
            <a:r>
              <a:rPr lang="en-US" baseline="0" dirty="0" smtClean="0"/>
              <a:t> </a:t>
            </a:r>
            <a:r>
              <a:rPr lang="en-US" baseline="0" dirty="0" err="1" smtClean="0"/>
              <a:t>resultados</a:t>
            </a:r>
            <a:r>
              <a:rPr lang="en-US" baseline="0" dirty="0" smtClean="0"/>
              <a:t> da </a:t>
            </a:r>
            <a:r>
              <a:rPr lang="en-US" baseline="0" dirty="0" err="1" smtClean="0"/>
              <a:t>padronização</a:t>
            </a:r>
            <a:r>
              <a:rPr lang="en-US" baseline="0" dirty="0" smtClean="0"/>
              <a:t> </a:t>
            </a:r>
            <a:r>
              <a:rPr lang="en-US" baseline="0" dirty="0" err="1" smtClean="0"/>
              <a:t>podem</a:t>
            </a:r>
            <a:r>
              <a:rPr lang="en-US" baseline="0" dirty="0" smtClean="0"/>
              <a:t> </a:t>
            </a:r>
            <a:r>
              <a:rPr lang="en-US" baseline="0" dirty="0" err="1" smtClean="0"/>
              <a:t>ser</a:t>
            </a:r>
            <a:r>
              <a:rPr lang="en-US" baseline="0" dirty="0" smtClean="0"/>
              <a:t> </a:t>
            </a:r>
            <a:r>
              <a:rPr lang="en-US" baseline="0" dirty="0" err="1" smtClean="0"/>
              <a:t>aumentos</a:t>
            </a:r>
            <a:r>
              <a:rPr lang="en-US" baseline="0" dirty="0" smtClean="0"/>
              <a:t> </a:t>
            </a:r>
            <a:r>
              <a:rPr lang="en-US" baseline="0" dirty="0" err="1" smtClean="0"/>
              <a:t>dramáticos</a:t>
            </a:r>
            <a:r>
              <a:rPr lang="en-US" baseline="0" dirty="0" smtClean="0"/>
              <a:t> </a:t>
            </a:r>
            <a:r>
              <a:rPr lang="en-US" baseline="0" dirty="0" err="1" smtClean="0"/>
              <a:t>na</a:t>
            </a:r>
            <a:r>
              <a:rPr lang="en-US" baseline="0" dirty="0" smtClean="0"/>
              <a:t> </a:t>
            </a:r>
            <a:r>
              <a:rPr lang="en-US" baseline="0" dirty="0" err="1" smtClean="0"/>
              <a:t>produção</a:t>
            </a:r>
            <a:r>
              <a:rPr lang="en-US" baseline="0" dirty="0" smtClean="0"/>
              <a:t> e </a:t>
            </a:r>
            <a:r>
              <a:rPr lang="en-US" baseline="0" dirty="0" err="1" smtClean="0"/>
              <a:t>na</a:t>
            </a:r>
            <a:r>
              <a:rPr lang="en-US" baseline="0" dirty="0" smtClean="0"/>
              <a:t> </a:t>
            </a:r>
            <a:r>
              <a:rPr lang="en-US" baseline="0" dirty="0" err="1" smtClean="0"/>
              <a:t>eficiência</a:t>
            </a:r>
            <a:r>
              <a:rPr lang="en-US" baseline="0" dirty="0" smtClean="0"/>
              <a:t>.</a:t>
            </a:r>
          </a:p>
          <a:p>
            <a:pPr marL="171450" indent="-171450">
              <a:buFontTx/>
              <a:buChar char="-"/>
            </a:pPr>
            <a:r>
              <a:rPr lang="en-US" baseline="0" dirty="0" err="1" smtClean="0"/>
              <a:t>Todavia</a:t>
            </a:r>
            <a:r>
              <a:rPr lang="en-US" baseline="0" dirty="0" smtClean="0"/>
              <a:t>, a </a:t>
            </a:r>
            <a:r>
              <a:rPr lang="en-US" baseline="0" dirty="0" err="1" smtClean="0"/>
              <a:t>maior</a:t>
            </a:r>
            <a:r>
              <a:rPr lang="en-US" baseline="0" dirty="0" smtClean="0"/>
              <a:t> </a:t>
            </a:r>
            <a:r>
              <a:rPr lang="en-US" baseline="0" dirty="0" err="1" smtClean="0"/>
              <a:t>padronização</a:t>
            </a:r>
            <a:r>
              <a:rPr lang="en-US" baseline="0" dirty="0" smtClean="0"/>
              <a:t> tem um </a:t>
            </a:r>
            <a:r>
              <a:rPr lang="en-US" baseline="0" dirty="0" err="1" smtClean="0"/>
              <a:t>custo</a:t>
            </a:r>
            <a:r>
              <a:rPr lang="en-US" baseline="0" dirty="0" smtClean="0"/>
              <a:t>. </a:t>
            </a:r>
            <a:r>
              <a:rPr lang="en-US" baseline="0" dirty="0" err="1" smtClean="0"/>
              <a:t>Em</a:t>
            </a:r>
            <a:r>
              <a:rPr lang="en-US" baseline="0" dirty="0" smtClean="0"/>
              <a:t> </a:t>
            </a:r>
            <a:r>
              <a:rPr lang="en-US" baseline="0" dirty="0" err="1" smtClean="0"/>
              <a:t>troca</a:t>
            </a:r>
            <a:r>
              <a:rPr lang="en-US" baseline="0" dirty="0" smtClean="0"/>
              <a:t> da </a:t>
            </a:r>
            <a:r>
              <a:rPr lang="en-US" baseline="0" dirty="0" err="1" smtClean="0"/>
              <a:t>maior</a:t>
            </a:r>
            <a:r>
              <a:rPr lang="en-US" baseline="0" dirty="0" smtClean="0"/>
              <a:t> </a:t>
            </a:r>
            <a:r>
              <a:rPr lang="en-US" baseline="0" dirty="0" err="1" smtClean="0"/>
              <a:t>previsibilidade</a:t>
            </a:r>
            <a:r>
              <a:rPr lang="en-US" baseline="0" dirty="0" smtClean="0"/>
              <a:t>, </a:t>
            </a:r>
            <a:r>
              <a:rPr lang="en-US" baseline="0" dirty="0" err="1" smtClean="0"/>
              <a:t>processos</a:t>
            </a:r>
            <a:r>
              <a:rPr lang="en-US" baseline="0" dirty="0" smtClean="0"/>
              <a:t> </a:t>
            </a:r>
            <a:r>
              <a:rPr lang="en-US" baseline="0" dirty="0" err="1" smtClean="0"/>
              <a:t>padronizados</a:t>
            </a:r>
            <a:r>
              <a:rPr lang="en-US" baseline="0" dirty="0" smtClean="0"/>
              <a:t> </a:t>
            </a:r>
            <a:r>
              <a:rPr lang="en-US" baseline="0" dirty="0" err="1" smtClean="0"/>
              <a:t>necessariamente</a:t>
            </a:r>
            <a:r>
              <a:rPr lang="en-US" baseline="0" dirty="0" smtClean="0"/>
              <a:t> </a:t>
            </a:r>
            <a:r>
              <a:rPr lang="en-US" baseline="0" dirty="0" err="1" smtClean="0"/>
              <a:t>limitam</a:t>
            </a:r>
            <a:r>
              <a:rPr lang="en-US" baseline="0" dirty="0" smtClean="0"/>
              <a:t> a </a:t>
            </a:r>
            <a:r>
              <a:rPr lang="en-US" baseline="0" dirty="0" err="1" smtClean="0"/>
              <a:t>inovação</a:t>
            </a:r>
            <a:r>
              <a:rPr lang="en-US" baseline="0" dirty="0" smtClean="0"/>
              <a:t> local. E a </a:t>
            </a:r>
            <a:r>
              <a:rPr lang="en-US" baseline="0" dirty="0" err="1" smtClean="0"/>
              <a:t>transição</a:t>
            </a:r>
            <a:r>
              <a:rPr lang="en-US" baseline="0" dirty="0" smtClean="0"/>
              <a:t> </a:t>
            </a:r>
            <a:r>
              <a:rPr lang="en-US" baseline="0" dirty="0" err="1" smtClean="0"/>
              <a:t>para</a:t>
            </a:r>
            <a:r>
              <a:rPr lang="en-US" baseline="0" dirty="0" smtClean="0"/>
              <a:t> a </a:t>
            </a:r>
            <a:r>
              <a:rPr lang="en-US" baseline="0" dirty="0" err="1" smtClean="0"/>
              <a:t>padronização</a:t>
            </a:r>
            <a:r>
              <a:rPr lang="en-US" baseline="0" dirty="0" smtClean="0"/>
              <a:t> </a:t>
            </a:r>
            <a:r>
              <a:rPr lang="en-US" baseline="0" dirty="0" err="1" smtClean="0"/>
              <a:t>usualmente</a:t>
            </a:r>
            <a:r>
              <a:rPr lang="en-US" baseline="0" dirty="0" smtClean="0"/>
              <a:t> </a:t>
            </a:r>
            <a:r>
              <a:rPr lang="en-US" baseline="0" dirty="0" err="1" smtClean="0"/>
              <a:t>requer</a:t>
            </a:r>
            <a:r>
              <a:rPr lang="en-US" baseline="0" dirty="0" smtClean="0"/>
              <a:t> </a:t>
            </a:r>
            <a:r>
              <a:rPr lang="en-US" baseline="0" dirty="0" err="1" smtClean="0"/>
              <a:t>que</a:t>
            </a:r>
            <a:r>
              <a:rPr lang="en-US" baseline="0" dirty="0" smtClean="0"/>
              <a:t> </a:t>
            </a:r>
            <a:r>
              <a:rPr lang="en-US" baseline="0" dirty="0" err="1" smtClean="0"/>
              <a:t>sistemas</a:t>
            </a:r>
            <a:r>
              <a:rPr lang="en-US" baseline="0" dirty="0" smtClean="0"/>
              <a:t> e </a:t>
            </a:r>
            <a:r>
              <a:rPr lang="en-US" baseline="0" dirty="0" err="1" smtClean="0"/>
              <a:t>processos</a:t>
            </a:r>
            <a:r>
              <a:rPr lang="en-US" baseline="0" dirty="0" smtClean="0"/>
              <a:t> </a:t>
            </a:r>
            <a:r>
              <a:rPr lang="en-US" baseline="0" dirty="0" err="1" smtClean="0"/>
              <a:t>perfeitamente</a:t>
            </a:r>
            <a:r>
              <a:rPr lang="en-US" baseline="0" dirty="0" smtClean="0"/>
              <a:t> </a:t>
            </a:r>
            <a:r>
              <a:rPr lang="en-US" baseline="0" dirty="0" err="1" smtClean="0"/>
              <a:t>bons</a:t>
            </a:r>
            <a:r>
              <a:rPr lang="en-US" baseline="0" dirty="0" smtClean="0"/>
              <a:t> (e </a:t>
            </a:r>
            <a:r>
              <a:rPr lang="en-US" baseline="0" dirty="0" err="1" smtClean="0"/>
              <a:t>ocasionalmente</a:t>
            </a:r>
            <a:r>
              <a:rPr lang="en-US" baseline="0" dirty="0" smtClean="0"/>
              <a:t> </a:t>
            </a:r>
            <a:r>
              <a:rPr lang="en-US" baseline="0" dirty="0" err="1" smtClean="0"/>
              <a:t>superiores</a:t>
            </a:r>
            <a:r>
              <a:rPr lang="en-US" baseline="0" dirty="0" smtClean="0"/>
              <a:t>) </a:t>
            </a:r>
            <a:r>
              <a:rPr lang="en-US" baseline="0" dirty="0" err="1" smtClean="0"/>
              <a:t>sejam</a:t>
            </a:r>
            <a:r>
              <a:rPr lang="en-US" baseline="0" dirty="0" smtClean="0"/>
              <a:t> </a:t>
            </a:r>
            <a:r>
              <a:rPr lang="en-US" baseline="0" dirty="0" err="1" smtClean="0"/>
              <a:t>descartados</a:t>
            </a:r>
            <a:r>
              <a:rPr lang="en-US" baseline="0" dirty="0" smtClean="0"/>
              <a:t> e </a:t>
            </a:r>
            <a:r>
              <a:rPr lang="en-US" baseline="0" dirty="0" err="1" smtClean="0"/>
              <a:t>substituídos</a:t>
            </a:r>
            <a:r>
              <a:rPr lang="en-US" baseline="0" dirty="0" smtClean="0"/>
              <a:t> </a:t>
            </a:r>
            <a:r>
              <a:rPr lang="en-US" baseline="0" dirty="0" err="1" smtClean="0"/>
              <a:t>pelo</a:t>
            </a:r>
            <a:r>
              <a:rPr lang="en-US" baseline="0" dirty="0" smtClean="0"/>
              <a:t> novo </a:t>
            </a:r>
            <a:r>
              <a:rPr lang="en-US" baseline="0" dirty="0" err="1" smtClean="0"/>
              <a:t>padrão</a:t>
            </a:r>
            <a:r>
              <a:rPr lang="en-US" baseline="0" dirty="0" smtClean="0"/>
              <a:t>. </a:t>
            </a:r>
            <a:r>
              <a:rPr lang="en-US" baseline="0" dirty="0" err="1" smtClean="0"/>
              <a:t>Isso</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politicamente</a:t>
            </a:r>
            <a:r>
              <a:rPr lang="en-US" baseline="0" dirty="0" smtClean="0"/>
              <a:t> </a:t>
            </a:r>
            <a:r>
              <a:rPr lang="en-US" baseline="0" dirty="0" err="1" smtClean="0"/>
              <a:t>difícil</a:t>
            </a:r>
            <a:r>
              <a:rPr lang="en-US" baseline="0" dirty="0" smtClean="0"/>
              <a:t> e </a:t>
            </a:r>
            <a:r>
              <a:rPr lang="en-US" baseline="0" dirty="0" err="1" smtClean="0"/>
              <a:t>custoso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10</a:t>
            </a:fld>
            <a:endParaRPr lang="pt-BR"/>
          </a:p>
        </p:txBody>
      </p:sp>
    </p:spTree>
    <p:extLst>
      <p:ext uri="{BB962C8B-B14F-4D97-AF65-F5344CB8AC3E}">
        <p14:creationId xmlns:p14="http://schemas.microsoft.com/office/powerpoint/2010/main" val="48594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Pag</a:t>
            </a:r>
            <a:r>
              <a:rPr lang="en-US" dirty="0" smtClean="0"/>
              <a:t> 7 MODELO</a:t>
            </a:r>
            <a:r>
              <a:rPr lang="en-US" baseline="0" dirty="0" smtClean="0"/>
              <a:t> DE ENVOLVIMENTO: </a:t>
            </a:r>
            <a:r>
              <a:rPr lang="en-US" baseline="0" dirty="0" err="1" smtClean="0"/>
              <a:t>Ela</a:t>
            </a:r>
            <a:r>
              <a:rPr lang="en-US" baseline="0" dirty="0" smtClean="0"/>
              <a:t> </a:t>
            </a:r>
            <a:r>
              <a:rPr lang="en-US" baseline="0" dirty="0" err="1" smtClean="0"/>
              <a:t>influencia</a:t>
            </a:r>
            <a:r>
              <a:rPr lang="en-US" baseline="0" dirty="0" smtClean="0"/>
              <a:t> </a:t>
            </a:r>
            <a:r>
              <a:rPr lang="en-US" baseline="0" dirty="0" err="1" smtClean="0"/>
              <a:t>nas</a:t>
            </a:r>
            <a:r>
              <a:rPr lang="en-US" baseline="0" dirty="0" smtClean="0"/>
              <a:t> </a:t>
            </a:r>
            <a:r>
              <a:rPr lang="en-US" baseline="0" dirty="0" err="1" smtClean="0"/>
              <a:t>decisões</a:t>
            </a:r>
            <a:r>
              <a:rPr lang="en-US" baseline="0" dirty="0" smtClean="0"/>
              <a:t> dos </a:t>
            </a:r>
            <a:r>
              <a:rPr lang="en-US" baseline="0" dirty="0" err="1" smtClean="0"/>
              <a:t>projetos</a:t>
            </a:r>
            <a:r>
              <a:rPr lang="en-US" baseline="0" dirty="0" smtClean="0"/>
              <a:t>, de </a:t>
            </a:r>
            <a:r>
              <a:rPr lang="en-US" baseline="0" dirty="0" err="1" smtClean="0"/>
              <a:t>modo</a:t>
            </a:r>
            <a:r>
              <a:rPr lang="en-US" baseline="0" dirty="0" smtClean="0"/>
              <a:t> </a:t>
            </a:r>
            <a:r>
              <a:rPr lang="en-US" baseline="0" dirty="0" err="1" smtClean="0"/>
              <a:t>que</a:t>
            </a:r>
            <a:r>
              <a:rPr lang="en-US" baseline="0" dirty="0" smtClean="0"/>
              <a:t> as </a:t>
            </a:r>
            <a:r>
              <a:rPr lang="en-US" baseline="0" dirty="0" err="1" smtClean="0"/>
              <a:t>soluções</a:t>
            </a:r>
            <a:r>
              <a:rPr lang="en-US" baseline="0" dirty="0" smtClean="0"/>
              <a:t> </a:t>
            </a:r>
            <a:r>
              <a:rPr lang="en-US" baseline="0" dirty="0" err="1" smtClean="0"/>
              <a:t>sejam</a:t>
            </a:r>
            <a:r>
              <a:rPr lang="en-US" baseline="0" dirty="0" smtClean="0"/>
              <a:t> </a:t>
            </a:r>
            <a:r>
              <a:rPr lang="en-US" baseline="0" dirty="0" err="1" smtClean="0"/>
              <a:t>orientadas</a:t>
            </a:r>
            <a:r>
              <a:rPr lang="en-US" baseline="0" dirty="0" smtClean="0"/>
              <a:t> </a:t>
            </a:r>
            <a:r>
              <a:rPr lang="en-US" baseline="0" dirty="0" err="1" smtClean="0"/>
              <a:t>pela</a:t>
            </a:r>
            <a:r>
              <a:rPr lang="en-US" baseline="0" dirty="0" smtClean="0"/>
              <a:t> </a:t>
            </a:r>
            <a:r>
              <a:rPr lang="en-US" baseline="0" dirty="0" err="1" smtClean="0"/>
              <a:t>arquitetura</a:t>
            </a:r>
            <a:r>
              <a:rPr lang="en-US" baseline="0" dirty="0" smtClean="0"/>
              <a:t> </a:t>
            </a:r>
            <a:r>
              <a:rPr lang="en-US" baseline="0" dirty="0" err="1" smtClean="0"/>
              <a:t>empresarial</a:t>
            </a:r>
            <a:r>
              <a:rPr lang="en-US" baseline="0" dirty="0" smtClean="0"/>
              <a:t>.</a:t>
            </a:r>
          </a:p>
          <a:p>
            <a:endParaRPr lang="en-US" dirty="0" smtClean="0"/>
          </a:p>
          <a:p>
            <a:r>
              <a:rPr lang="en-US" dirty="0" err="1" smtClean="0"/>
              <a:t>Pag</a:t>
            </a:r>
            <a:r>
              <a:rPr lang="en-US" dirty="0" smtClean="0"/>
              <a:t>: 22</a:t>
            </a:r>
            <a:r>
              <a:rPr lang="en-US" baseline="0" dirty="0" smtClean="0"/>
              <a:t> - </a:t>
            </a:r>
            <a:r>
              <a:rPr lang="en-US" dirty="0" err="1" smtClean="0"/>
              <a:t>Integração</a:t>
            </a:r>
            <a:r>
              <a:rPr lang="en-US" dirty="0" smtClean="0"/>
              <a:t>: DADOS</a:t>
            </a:r>
            <a:r>
              <a:rPr lang="en-US" baseline="0" dirty="0" smtClean="0"/>
              <a:t> COMPARTILHADOS =&gt; </a:t>
            </a:r>
            <a:r>
              <a:rPr lang="en-US" baseline="0" dirty="0" err="1" smtClean="0"/>
              <a:t>Esse</a:t>
            </a:r>
            <a:r>
              <a:rPr lang="en-US" baseline="0" dirty="0" smtClean="0"/>
              <a:t> </a:t>
            </a:r>
            <a:r>
              <a:rPr lang="en-US" baseline="0" dirty="0" err="1" smtClean="0"/>
              <a:t>compartilhamento</a:t>
            </a:r>
            <a:r>
              <a:rPr lang="en-US" baseline="0" dirty="0" smtClean="0"/>
              <a:t> de dados </a:t>
            </a:r>
            <a:r>
              <a:rPr lang="en-US" baseline="0" dirty="0" err="1" smtClean="0"/>
              <a:t>pode</a:t>
            </a:r>
            <a:r>
              <a:rPr lang="en-US" baseline="0" dirty="0" smtClean="0"/>
              <a:t> </a:t>
            </a:r>
            <a:r>
              <a:rPr lang="en-US" baseline="0" dirty="0" err="1" smtClean="0"/>
              <a:t>ser</a:t>
            </a:r>
            <a:r>
              <a:rPr lang="en-US" baseline="0" dirty="0" smtClean="0"/>
              <a:t> entre </a:t>
            </a:r>
            <a:r>
              <a:rPr lang="en-US" baseline="0" dirty="0" err="1" smtClean="0"/>
              <a:t>processos</a:t>
            </a:r>
            <a:r>
              <a:rPr lang="en-US" baseline="0" dirty="0" smtClean="0"/>
              <a:t>, </a:t>
            </a:r>
            <a:r>
              <a:rPr lang="en-US" baseline="0" dirty="0" err="1" smtClean="0"/>
              <a:t>para</a:t>
            </a:r>
            <a:r>
              <a:rPr lang="en-US" baseline="0" dirty="0" smtClean="0"/>
              <a:t> </a:t>
            </a:r>
            <a:r>
              <a:rPr lang="en-US" baseline="0" dirty="0" err="1" smtClean="0"/>
              <a:t>permitir</a:t>
            </a:r>
            <a:r>
              <a:rPr lang="en-US" baseline="0" dirty="0" smtClean="0"/>
              <a:t> a </a:t>
            </a:r>
            <a:r>
              <a:rPr lang="en-US" baseline="0" dirty="0" err="1" smtClean="0"/>
              <a:t>processamento</a:t>
            </a:r>
            <a:r>
              <a:rPr lang="en-US" baseline="0" dirty="0" smtClean="0"/>
              <a:t> de </a:t>
            </a:r>
            <a:r>
              <a:rPr lang="en-US" baseline="0" dirty="0" err="1" smtClean="0"/>
              <a:t>transações</a:t>
            </a:r>
            <a:r>
              <a:rPr lang="en-US" baseline="0" dirty="0" smtClean="0"/>
              <a:t> de </a:t>
            </a:r>
            <a:r>
              <a:rPr lang="en-US" baseline="0" dirty="0" err="1" smtClean="0"/>
              <a:t>ponta</a:t>
            </a:r>
            <a:r>
              <a:rPr lang="en-US" baseline="0" dirty="0" smtClean="0"/>
              <a:t> a </a:t>
            </a:r>
            <a:r>
              <a:rPr lang="en-US" baseline="0" dirty="0" err="1" smtClean="0"/>
              <a:t>ponta</a:t>
            </a:r>
            <a:r>
              <a:rPr lang="en-US" baseline="0" dirty="0" smtClean="0"/>
              <a:t>, </a:t>
            </a:r>
            <a:r>
              <a:rPr lang="en-US" baseline="0" dirty="0" err="1" smtClean="0"/>
              <a:t>ou</a:t>
            </a:r>
            <a:r>
              <a:rPr lang="en-US" baseline="0" dirty="0" smtClean="0"/>
              <a:t> </a:t>
            </a:r>
            <a:r>
              <a:rPr lang="en-US" baseline="0" dirty="0" err="1" smtClean="0"/>
              <a:t>através</a:t>
            </a:r>
            <a:r>
              <a:rPr lang="en-US" baseline="0" dirty="0" smtClean="0"/>
              <a:t> de </a:t>
            </a:r>
            <a:r>
              <a:rPr lang="en-US" baseline="0" dirty="0" err="1" smtClean="0"/>
              <a:t>processos</a:t>
            </a:r>
            <a:r>
              <a:rPr lang="en-US" baseline="0" dirty="0" smtClean="0"/>
              <a:t>, </a:t>
            </a:r>
            <a:r>
              <a:rPr lang="en-US" baseline="0" dirty="0" err="1" smtClean="0"/>
              <a:t>para</a:t>
            </a:r>
            <a:r>
              <a:rPr lang="en-US" baseline="0" dirty="0" smtClean="0"/>
              <a:t> </a:t>
            </a:r>
            <a:r>
              <a:rPr lang="en-US" baseline="0" dirty="0" err="1" smtClean="0"/>
              <a:t>permitir</a:t>
            </a:r>
            <a:r>
              <a:rPr lang="en-US" baseline="0" dirty="0" smtClean="0"/>
              <a:t> </a:t>
            </a:r>
            <a:r>
              <a:rPr lang="en-US" baseline="0" dirty="0" err="1" smtClean="0"/>
              <a:t>que</a:t>
            </a:r>
            <a:r>
              <a:rPr lang="en-US" baseline="0" dirty="0" smtClean="0"/>
              <a:t> a </a:t>
            </a:r>
            <a:r>
              <a:rPr lang="en-US" baseline="0" dirty="0" err="1" smtClean="0"/>
              <a:t>empresa</a:t>
            </a:r>
            <a:r>
              <a:rPr lang="en-US" baseline="0" dirty="0" smtClean="0"/>
              <a:t> </a:t>
            </a:r>
            <a:r>
              <a:rPr lang="en-US" baseline="0" dirty="0" err="1" smtClean="0"/>
              <a:t>apresente</a:t>
            </a:r>
            <a:r>
              <a:rPr lang="en-US" baseline="0" dirty="0" smtClean="0"/>
              <a:t> </a:t>
            </a:r>
            <a:r>
              <a:rPr lang="en-US" baseline="0" dirty="0" err="1" smtClean="0"/>
              <a:t>uma</a:t>
            </a:r>
            <a:r>
              <a:rPr lang="en-US" baseline="0" dirty="0" smtClean="0"/>
              <a:t> face </a:t>
            </a:r>
            <a:r>
              <a:rPr lang="en-US" baseline="0" dirty="0" err="1" smtClean="0"/>
              <a:t>única</a:t>
            </a:r>
            <a:r>
              <a:rPr lang="en-US" baseline="0" dirty="0" smtClean="0"/>
              <a:t> </a:t>
            </a:r>
            <a:r>
              <a:rPr lang="en-US" baseline="0" dirty="0" err="1" smtClean="0"/>
              <a:t>aos</a:t>
            </a:r>
            <a:r>
              <a:rPr lang="en-US" baseline="0" dirty="0" smtClean="0"/>
              <a:t> </a:t>
            </a:r>
            <a:r>
              <a:rPr lang="en-US" baseline="0" dirty="0" err="1" smtClean="0"/>
              <a:t>clientes</a:t>
            </a:r>
            <a:r>
              <a:rPr lang="en-US" baseline="0" dirty="0" smtClean="0"/>
              <a:t>. POR EXEMPLO: Uma </a:t>
            </a:r>
            <a:r>
              <a:rPr lang="en-US" baseline="0" dirty="0" err="1" smtClean="0"/>
              <a:t>montadora</a:t>
            </a:r>
            <a:r>
              <a:rPr lang="en-US" baseline="0" dirty="0" smtClean="0"/>
              <a:t> de </a:t>
            </a:r>
            <a:r>
              <a:rPr lang="en-US" baseline="0" dirty="0" err="1" smtClean="0"/>
              <a:t>veiculos</a:t>
            </a:r>
            <a:r>
              <a:rPr lang="en-US" baseline="0" dirty="0" smtClean="0"/>
              <a:t> </a:t>
            </a:r>
            <a:r>
              <a:rPr lang="en-US" baseline="0" dirty="0" err="1" smtClean="0"/>
              <a:t>pode</a:t>
            </a:r>
            <a:r>
              <a:rPr lang="en-US" baseline="0" dirty="0" smtClean="0"/>
              <a:t> </a:t>
            </a:r>
            <a:r>
              <a:rPr lang="en-US" baseline="0" dirty="0" err="1" smtClean="0"/>
              <a:t>decidir</a:t>
            </a:r>
            <a:r>
              <a:rPr lang="en-US" baseline="0" dirty="0" smtClean="0"/>
              <a:t> </a:t>
            </a:r>
            <a:r>
              <a:rPr lang="en-US" baseline="0" dirty="0" err="1" smtClean="0"/>
              <a:t>integrar</a:t>
            </a:r>
            <a:r>
              <a:rPr lang="en-US" baseline="0" dirty="0" smtClean="0"/>
              <a:t> </a:t>
            </a:r>
            <a:r>
              <a:rPr lang="en-US" baseline="0" dirty="0" err="1" smtClean="0"/>
              <a:t>processos</a:t>
            </a:r>
            <a:r>
              <a:rPr lang="en-US" baseline="0" dirty="0" smtClean="0"/>
              <a:t> </a:t>
            </a:r>
            <a:r>
              <a:rPr lang="en-US" baseline="0" dirty="0" err="1" smtClean="0"/>
              <a:t>para</a:t>
            </a:r>
            <a:r>
              <a:rPr lang="en-US" baseline="0" dirty="0" smtClean="0"/>
              <a:t> </a:t>
            </a:r>
            <a:r>
              <a:rPr lang="en-US" baseline="0" dirty="0" err="1" smtClean="0"/>
              <a:t>que</a:t>
            </a:r>
            <a:r>
              <a:rPr lang="en-US" baseline="0" dirty="0" smtClean="0"/>
              <a:t>, </a:t>
            </a:r>
            <a:r>
              <a:rPr lang="en-US" baseline="0" dirty="0" err="1" smtClean="0"/>
              <a:t>quando</a:t>
            </a:r>
            <a:r>
              <a:rPr lang="en-US" baseline="0" dirty="0" smtClean="0"/>
              <a:t> </a:t>
            </a:r>
            <a:r>
              <a:rPr lang="en-US" baseline="0" dirty="0" err="1" smtClean="0"/>
              <a:t>uma</a:t>
            </a:r>
            <a:r>
              <a:rPr lang="en-US" baseline="0" dirty="0" smtClean="0"/>
              <a:t> </a:t>
            </a:r>
            <a:r>
              <a:rPr lang="en-US" baseline="0" dirty="0" err="1" smtClean="0"/>
              <a:t>venda</a:t>
            </a:r>
            <a:r>
              <a:rPr lang="en-US" baseline="0" dirty="0" smtClean="0"/>
              <a:t> for </a:t>
            </a:r>
            <a:r>
              <a:rPr lang="en-US" baseline="0" dirty="0" err="1" smtClean="0"/>
              <a:t>registrada</a:t>
            </a:r>
            <a:r>
              <a:rPr lang="en-US" baseline="0" dirty="0" smtClean="0"/>
              <a:t>, um </a:t>
            </a:r>
            <a:r>
              <a:rPr lang="en-US" baseline="0" dirty="0" err="1" smtClean="0"/>
              <a:t>carro</a:t>
            </a:r>
            <a:r>
              <a:rPr lang="en-US" baseline="0" dirty="0" smtClean="0"/>
              <a:t> </a:t>
            </a:r>
            <a:r>
              <a:rPr lang="en-US" baseline="0" dirty="0" err="1" smtClean="0"/>
              <a:t>seja</a:t>
            </a:r>
            <a:r>
              <a:rPr lang="en-US" baseline="0" dirty="0" smtClean="0"/>
              <a:t> </a:t>
            </a:r>
            <a:r>
              <a:rPr lang="en-US" baseline="0" dirty="0" err="1" smtClean="0"/>
              <a:t>reservado</a:t>
            </a:r>
            <a:r>
              <a:rPr lang="en-US" baseline="0" dirty="0" smtClean="0"/>
              <a:t> entre </a:t>
            </a:r>
            <a:r>
              <a:rPr lang="en-US" baseline="0" dirty="0" err="1" smtClean="0"/>
              <a:t>aqueles</a:t>
            </a:r>
            <a:r>
              <a:rPr lang="en-US" baseline="0" dirty="0" smtClean="0"/>
              <a:t> </a:t>
            </a:r>
            <a:r>
              <a:rPr lang="en-US" baseline="0" dirty="0" err="1" smtClean="0"/>
              <a:t>que</a:t>
            </a:r>
            <a:r>
              <a:rPr lang="en-US" baseline="0" dirty="0" smtClean="0"/>
              <a:t> </a:t>
            </a:r>
            <a:r>
              <a:rPr lang="en-US" baseline="0" dirty="0" err="1" smtClean="0"/>
              <a:t>estão</a:t>
            </a:r>
            <a:r>
              <a:rPr lang="en-US" baseline="0" dirty="0" smtClean="0"/>
              <a:t> </a:t>
            </a:r>
            <a:r>
              <a:rPr lang="en-US" baseline="0" dirty="0" err="1" smtClean="0"/>
              <a:t>atualmente</a:t>
            </a:r>
            <a:r>
              <a:rPr lang="en-US" baseline="0" dirty="0" smtClean="0"/>
              <a:t> </a:t>
            </a:r>
            <a:r>
              <a:rPr lang="en-US" baseline="0" dirty="0" err="1" smtClean="0"/>
              <a:t>em</a:t>
            </a:r>
            <a:r>
              <a:rPr lang="en-US" baseline="0" dirty="0" smtClean="0"/>
              <a:t> </a:t>
            </a:r>
            <a:r>
              <a:rPr lang="en-US" baseline="0" dirty="0" err="1" smtClean="0"/>
              <a:t>produção</a:t>
            </a:r>
            <a:r>
              <a:rPr lang="en-US" baseline="0" dirty="0" smtClean="0"/>
              <a:t>.</a:t>
            </a:r>
          </a:p>
          <a:p>
            <a:r>
              <a:rPr lang="en-US" baseline="0" dirty="0" err="1" smtClean="0"/>
              <a:t>Ao</a:t>
            </a:r>
            <a:r>
              <a:rPr lang="en-US" baseline="0" dirty="0" smtClean="0"/>
              <a:t> </a:t>
            </a:r>
            <a:r>
              <a:rPr lang="en-US" baseline="0" dirty="0" err="1" smtClean="0"/>
              <a:t>compartilhar</a:t>
            </a:r>
            <a:r>
              <a:rPr lang="en-US" baseline="0" dirty="0" smtClean="0"/>
              <a:t> dados </a:t>
            </a:r>
            <a:r>
              <a:rPr lang="en-US" baseline="0" dirty="0" err="1" smtClean="0"/>
              <a:t>continuamente</a:t>
            </a:r>
            <a:r>
              <a:rPr lang="en-US" baseline="0" dirty="0" smtClean="0"/>
              <a:t> entre </a:t>
            </a:r>
            <a:r>
              <a:rPr lang="en-US" baseline="0" dirty="0" err="1" smtClean="0"/>
              <a:t>processos</a:t>
            </a:r>
            <a:r>
              <a:rPr lang="en-US" baseline="0" dirty="0" smtClean="0"/>
              <a:t> da </a:t>
            </a:r>
            <a:r>
              <a:rPr lang="en-US" baseline="0" dirty="0" err="1" smtClean="0"/>
              <a:t>gestão</a:t>
            </a:r>
            <a:r>
              <a:rPr lang="en-US" baseline="0" dirty="0" smtClean="0"/>
              <a:t> de </a:t>
            </a:r>
            <a:r>
              <a:rPr lang="en-US" baseline="0" dirty="0" err="1" smtClean="0"/>
              <a:t>pedidos</a:t>
            </a:r>
            <a:r>
              <a:rPr lang="en-US" baseline="0" dirty="0" smtClean="0"/>
              <a:t> e do </a:t>
            </a:r>
            <a:r>
              <a:rPr lang="en-US" baseline="0" dirty="0" err="1" smtClean="0"/>
              <a:t>cronograma</a:t>
            </a:r>
            <a:r>
              <a:rPr lang="en-US" baseline="0" dirty="0" smtClean="0"/>
              <a:t> da </a:t>
            </a:r>
            <a:r>
              <a:rPr lang="en-US" baseline="0" dirty="0" err="1" smtClean="0"/>
              <a:t>montagem</a:t>
            </a:r>
            <a:r>
              <a:rPr lang="en-US" baseline="0" dirty="0" smtClean="0"/>
              <a:t>, a </a:t>
            </a:r>
            <a:r>
              <a:rPr lang="en-US" baseline="0" dirty="0" err="1" smtClean="0"/>
              <a:t>empresa</a:t>
            </a:r>
            <a:r>
              <a:rPr lang="en-US" baseline="0" dirty="0" smtClean="0"/>
              <a:t> </a:t>
            </a:r>
            <a:r>
              <a:rPr lang="en-US" baseline="0" dirty="0" err="1" smtClean="0"/>
              <a:t>melhora</a:t>
            </a:r>
            <a:r>
              <a:rPr lang="en-US" baseline="0" dirty="0" smtClean="0"/>
              <a:t> </a:t>
            </a:r>
            <a:r>
              <a:rPr lang="en-US" baseline="0" dirty="0" err="1" smtClean="0"/>
              <a:t>sua</a:t>
            </a:r>
            <a:r>
              <a:rPr lang="en-US" baseline="0" dirty="0" smtClean="0"/>
              <a:t> </a:t>
            </a:r>
            <a:r>
              <a:rPr lang="en-US" baseline="0" dirty="0" err="1" smtClean="0"/>
              <a:t>integração</a:t>
            </a:r>
            <a:r>
              <a:rPr lang="en-US" baseline="0" dirty="0" smtClean="0"/>
              <a:t> </a:t>
            </a:r>
            <a:r>
              <a:rPr lang="en-US" baseline="0" dirty="0" err="1" smtClean="0"/>
              <a:t>interna</a:t>
            </a:r>
            <a:r>
              <a:rPr lang="en-US" baseline="0" dirty="0" smtClean="0"/>
              <a:t> e, </a:t>
            </a:r>
            <a:r>
              <a:rPr lang="en-US" baseline="0" dirty="0" err="1" smtClean="0"/>
              <a:t>consequentemente</a:t>
            </a:r>
            <a:r>
              <a:rPr lang="en-US" baseline="0" dirty="0" smtClean="0"/>
              <a:t>, </a:t>
            </a:r>
            <a:r>
              <a:rPr lang="en-US" baseline="0" dirty="0" err="1" smtClean="0"/>
              <a:t>seu</a:t>
            </a:r>
            <a:r>
              <a:rPr lang="en-US" baseline="0" dirty="0" smtClean="0"/>
              <a:t> </a:t>
            </a:r>
            <a:r>
              <a:rPr lang="en-US" baseline="0" dirty="0" err="1" smtClean="0"/>
              <a:t>atendimento</a:t>
            </a:r>
            <a:r>
              <a:rPr lang="en-US" baseline="0" dirty="0" smtClean="0"/>
              <a:t> </a:t>
            </a:r>
            <a:r>
              <a:rPr lang="en-US" baseline="0" dirty="0" err="1" smtClean="0"/>
              <a:t>ao</a:t>
            </a:r>
            <a:r>
              <a:rPr lang="en-US" baseline="0" dirty="0" smtClean="0"/>
              <a:t> </a:t>
            </a:r>
            <a:r>
              <a:rPr lang="en-US" baseline="0" dirty="0" err="1" smtClean="0"/>
              <a:t>cliente</a:t>
            </a:r>
            <a:r>
              <a:rPr lang="en-US" baseline="0" dirty="0" smtClean="0"/>
              <a:t>. </a:t>
            </a:r>
            <a:r>
              <a:rPr lang="en-US" baseline="0" dirty="0" err="1" smtClean="0"/>
              <a:t>Nos</a:t>
            </a:r>
            <a:r>
              <a:rPr lang="en-US" baseline="0" dirty="0" smtClean="0"/>
              <a:t> </a:t>
            </a:r>
            <a:r>
              <a:rPr lang="en-US" baseline="0" dirty="0" err="1" smtClean="0"/>
              <a:t>serviços</a:t>
            </a:r>
            <a:r>
              <a:rPr lang="en-US" baseline="0" dirty="0" smtClean="0"/>
              <a:t> </a:t>
            </a:r>
            <a:r>
              <a:rPr lang="en-US" baseline="0" dirty="0" err="1" smtClean="0"/>
              <a:t>financeiros</a:t>
            </a:r>
            <a:r>
              <a:rPr lang="en-US" baseline="0" dirty="0" smtClean="0"/>
              <a:t>, </a:t>
            </a:r>
            <a:r>
              <a:rPr lang="en-US" baseline="0" dirty="0" err="1" smtClean="0"/>
              <a:t>compartilhar</a:t>
            </a:r>
            <a:r>
              <a:rPr lang="en-US" baseline="0" dirty="0" smtClean="0"/>
              <a:t> dados entre </a:t>
            </a:r>
            <a:r>
              <a:rPr lang="en-US" baseline="0" dirty="0" err="1" smtClean="0"/>
              <a:t>processos</a:t>
            </a:r>
            <a:r>
              <a:rPr lang="en-US" baseline="0" dirty="0" smtClean="0"/>
              <a:t> </a:t>
            </a:r>
            <a:r>
              <a:rPr lang="en-US" baseline="0" dirty="0" err="1" smtClean="0"/>
              <a:t>permite</a:t>
            </a:r>
            <a:r>
              <a:rPr lang="en-US" baseline="0" dirty="0" smtClean="0"/>
              <a:t> </a:t>
            </a:r>
            <a:r>
              <a:rPr lang="en-US" baseline="0" dirty="0" err="1" smtClean="0"/>
              <a:t>que</a:t>
            </a:r>
            <a:r>
              <a:rPr lang="en-US" baseline="0" dirty="0" smtClean="0"/>
              <a:t> um </a:t>
            </a:r>
            <a:r>
              <a:rPr lang="en-US" baseline="0" dirty="0" err="1" smtClean="0"/>
              <a:t>concessor</a:t>
            </a:r>
            <a:r>
              <a:rPr lang="en-US" baseline="0" dirty="0" smtClean="0"/>
              <a:t> de </a:t>
            </a:r>
            <a:r>
              <a:rPr lang="en-US" baseline="0" dirty="0" err="1" smtClean="0"/>
              <a:t>empréstimos</a:t>
            </a:r>
            <a:r>
              <a:rPr lang="en-US" baseline="0" dirty="0" smtClean="0"/>
              <a:t> </a:t>
            </a:r>
            <a:r>
              <a:rPr lang="en-US" baseline="0" dirty="0" err="1" smtClean="0"/>
              <a:t>verifique</a:t>
            </a:r>
            <a:r>
              <a:rPr lang="en-US" baseline="0" dirty="0" smtClean="0"/>
              <a:t> com o </a:t>
            </a:r>
            <a:r>
              <a:rPr lang="en-US" baseline="0" dirty="0" err="1" smtClean="0"/>
              <a:t>banco</a:t>
            </a:r>
            <a:r>
              <a:rPr lang="en-US" baseline="0" dirty="0" smtClean="0"/>
              <a:t> </a:t>
            </a:r>
            <a:r>
              <a:rPr lang="en-US" baseline="0" dirty="0" err="1" smtClean="0"/>
              <a:t>os</a:t>
            </a:r>
            <a:r>
              <a:rPr lang="en-US" baseline="0" dirty="0" smtClean="0"/>
              <a:t> </a:t>
            </a:r>
            <a:r>
              <a:rPr lang="en-US" baseline="0" dirty="0" err="1" smtClean="0"/>
              <a:t>cheques</a:t>
            </a:r>
            <a:r>
              <a:rPr lang="en-US" baseline="0" dirty="0" smtClean="0"/>
              <a:t>, a </a:t>
            </a:r>
            <a:r>
              <a:rPr lang="en-US" baseline="0" dirty="0" err="1" smtClean="0"/>
              <a:t>poupança</a:t>
            </a:r>
            <a:r>
              <a:rPr lang="en-US" baseline="0" dirty="0" smtClean="0"/>
              <a:t> e as </a:t>
            </a:r>
            <a:r>
              <a:rPr lang="en-US" baseline="0" dirty="0" err="1" smtClean="0"/>
              <a:t>contas</a:t>
            </a:r>
            <a:r>
              <a:rPr lang="en-US" baseline="0" dirty="0" smtClean="0"/>
              <a:t> de </a:t>
            </a:r>
            <a:r>
              <a:rPr lang="en-US" baseline="0" dirty="0" err="1" smtClean="0"/>
              <a:t>corretagem</a:t>
            </a:r>
            <a:r>
              <a:rPr lang="en-US" baseline="0" dirty="0" smtClean="0"/>
              <a:t> de um </a:t>
            </a:r>
            <a:r>
              <a:rPr lang="en-US" baseline="0" dirty="0" err="1" smtClean="0"/>
              <a:t>cliente</a:t>
            </a:r>
            <a:r>
              <a:rPr lang="en-US" baseline="0" dirty="0" smtClean="0"/>
              <a:t>, </a:t>
            </a:r>
            <a:r>
              <a:rPr lang="en-US" baseline="0" dirty="0" err="1" smtClean="0"/>
              <a:t>proporcionando</a:t>
            </a:r>
            <a:r>
              <a:rPr lang="en-US" baseline="0" dirty="0" smtClean="0"/>
              <a:t> </a:t>
            </a:r>
            <a:r>
              <a:rPr lang="en-US" baseline="0" dirty="0" err="1" smtClean="0"/>
              <a:t>melhores</a:t>
            </a:r>
            <a:r>
              <a:rPr lang="en-US" baseline="0" dirty="0" smtClean="0"/>
              <a:t> </a:t>
            </a:r>
            <a:r>
              <a:rPr lang="en-US" baseline="0" dirty="0" err="1" smtClean="0"/>
              <a:t>informações</a:t>
            </a:r>
            <a:r>
              <a:rPr lang="en-US" baseline="0" dirty="0" smtClean="0"/>
              <a:t> </a:t>
            </a:r>
            <a:r>
              <a:rPr lang="en-US" baseline="0" dirty="0" err="1" smtClean="0"/>
              <a:t>sobre</a:t>
            </a:r>
            <a:r>
              <a:rPr lang="en-US" baseline="0" dirty="0" smtClean="0"/>
              <a:t> a </a:t>
            </a:r>
            <a:r>
              <a:rPr lang="en-US" baseline="0" dirty="0" err="1" smtClean="0"/>
              <a:t>situação</a:t>
            </a:r>
            <a:r>
              <a:rPr lang="en-US" baseline="0" dirty="0" smtClean="0"/>
              <a:t> </a:t>
            </a:r>
            <a:r>
              <a:rPr lang="en-US" baseline="0" dirty="0" err="1" smtClean="0"/>
              <a:t>financeira</a:t>
            </a:r>
            <a:r>
              <a:rPr lang="en-US" baseline="0" dirty="0" smtClean="0"/>
              <a:t> </a:t>
            </a:r>
            <a:r>
              <a:rPr lang="en-US" baseline="0" dirty="0" err="1" smtClean="0"/>
              <a:t>deste</a:t>
            </a:r>
            <a:r>
              <a:rPr lang="en-US" baseline="0" dirty="0" smtClean="0"/>
              <a:t> </a:t>
            </a:r>
            <a:r>
              <a:rPr lang="en-US" baseline="0" dirty="0" err="1" smtClean="0"/>
              <a:t>último</a:t>
            </a:r>
            <a:r>
              <a:rPr lang="en-US" baseline="0" dirty="0" smtClean="0"/>
              <a:t> e </a:t>
            </a:r>
            <a:r>
              <a:rPr lang="en-US" baseline="0" dirty="0" err="1" smtClean="0"/>
              <a:t>possibilitando</a:t>
            </a:r>
            <a:r>
              <a:rPr lang="en-US" baseline="0" dirty="0" smtClean="0"/>
              <a:t> </a:t>
            </a:r>
            <a:r>
              <a:rPr lang="en-US" baseline="0" dirty="0" err="1" smtClean="0"/>
              <a:t>uma</a:t>
            </a:r>
            <a:r>
              <a:rPr lang="en-US" baseline="0" dirty="0" smtClean="0"/>
              <a:t> </a:t>
            </a:r>
            <a:r>
              <a:rPr lang="en-US" baseline="0" dirty="0" err="1" smtClean="0"/>
              <a:t>melhor</a:t>
            </a:r>
            <a:r>
              <a:rPr lang="en-US" baseline="0" dirty="0" smtClean="0"/>
              <a:t> </a:t>
            </a:r>
            <a:r>
              <a:rPr lang="en-US" baseline="0" dirty="0" err="1" smtClean="0"/>
              <a:t>avaliação</a:t>
            </a:r>
            <a:r>
              <a:rPr lang="en-US" baseline="0" dirty="0" smtClean="0"/>
              <a:t> dos </a:t>
            </a:r>
            <a:r>
              <a:rPr lang="en-US" baseline="0" dirty="0" err="1" smtClean="0"/>
              <a:t>riscos</a:t>
            </a:r>
            <a:r>
              <a:rPr lang="en-US" baseline="0" dirty="0" smtClean="0"/>
              <a:t> de </a:t>
            </a:r>
            <a:r>
              <a:rPr lang="en-US" baseline="0" dirty="0" err="1" smtClean="0"/>
              <a:t>empréstimos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7CF81D4-0780-4524-9A5B-657D31320BFF}" type="slidenum">
              <a:rPr lang="pt-BR" smtClean="0"/>
              <a:pPr/>
              <a:t>11</a:t>
            </a:fld>
            <a:endParaRPr lang="pt-BR"/>
          </a:p>
        </p:txBody>
      </p:sp>
    </p:spTree>
    <p:extLst>
      <p:ext uri="{BB962C8B-B14F-4D97-AF65-F5344CB8AC3E}">
        <p14:creationId xmlns:p14="http://schemas.microsoft.com/office/powerpoint/2010/main" val="87122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0F4564-0FBB-FF4D-B348-83FF5219C4DB}" type="slidenum">
              <a:rPr lang="en-US"/>
              <a:pPr/>
              <a:t>14</a:t>
            </a:fld>
            <a:endParaRPr lang="en-US"/>
          </a:p>
        </p:txBody>
      </p:sp>
      <p:sp>
        <p:nvSpPr>
          <p:cNvPr id="1782786" name="Rectangle 2"/>
          <p:cNvSpPr>
            <a:spLocks noGrp="1" noRot="1" noChangeAspect="1" noChangeArrowheads="1" noTextEdit="1"/>
          </p:cNvSpPr>
          <p:nvPr>
            <p:ph type="sldImg"/>
          </p:nvPr>
        </p:nvSpPr>
        <p:spPr>
          <a:xfrm>
            <a:off x="1020763" y="711200"/>
            <a:ext cx="4737100" cy="3554413"/>
          </a:xfrm>
          <a:ln/>
          <a:extLst>
            <a:ext uri="{FAA26D3D-D897-4be2-8F04-BA451C77F1D7}">
              <ma14:placeholderFlag xmlns:ma14="http://schemas.microsoft.com/office/mac/drawingml/2011/main" val="1"/>
            </a:ext>
          </a:extLst>
        </p:spPr>
      </p:sp>
      <p:sp>
        <p:nvSpPr>
          <p:cNvPr id="1782787" name="Rectangle 3"/>
          <p:cNvSpPr>
            <a:spLocks noGrp="1" noChangeArrowheads="1"/>
          </p:cNvSpPr>
          <p:nvPr>
            <p:ph type="body" idx="1"/>
          </p:nvPr>
        </p:nvSpPr>
        <p:spPr>
          <a:xfrm>
            <a:off x="676942" y="4502831"/>
            <a:ext cx="5424742" cy="4266182"/>
          </a:xfrm>
        </p:spPr>
        <p:txBody>
          <a:bodyPr/>
          <a:lstStyle/>
          <a:p>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2130425"/>
            <a:ext cx="7772400" cy="1470025"/>
          </a:xfrm>
          <a:prstGeom prst="rect">
            <a:avLst/>
          </a:prstGeom>
        </p:spPr>
        <p:txBody>
          <a:bodyPr/>
          <a:lstStyle>
            <a:lvl1pPr algn="ctr">
              <a:defRPr/>
            </a:lvl1pPr>
          </a:lstStyle>
          <a:p>
            <a:r>
              <a:rPr lang="pt-BR"/>
              <a:t>Clique para editar o estilo do título mestre</a:t>
            </a:r>
          </a:p>
        </p:txBody>
      </p:sp>
      <p:sp>
        <p:nvSpPr>
          <p:cNvPr id="44035" name="Rectangle 3"/>
          <p:cNvSpPr>
            <a:spLocks noGrp="1" noChangeArrowheads="1"/>
          </p:cNvSpPr>
          <p:nvPr>
            <p:ph type="subTitle" idx="1"/>
          </p:nvPr>
        </p:nvSpPr>
        <p:spPr>
          <a:xfrm>
            <a:off x="1371600" y="3886200"/>
            <a:ext cx="6400800" cy="1752600"/>
          </a:xfrm>
          <a:prstGeom prst="rect">
            <a:avLst/>
          </a:prstGeom>
        </p:spPr>
        <p:txBody>
          <a:bodyPr/>
          <a:lstStyle>
            <a:lvl1pPr marL="0" indent="0" algn="ctr">
              <a:buFontTx/>
              <a:buNone/>
              <a:defRPr/>
            </a:lvl1pPr>
          </a:lstStyle>
          <a:p>
            <a:r>
              <a:rPr lang="pt-BR"/>
              <a:t>Clique para editar o estilo do subtítulo mestre</a:t>
            </a:r>
          </a:p>
        </p:txBody>
      </p:sp>
      <p:sp>
        <p:nvSpPr>
          <p:cNvPr id="4"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pt-BR"/>
          </a:p>
        </p:txBody>
      </p:sp>
      <p:sp>
        <p:nvSpPr>
          <p:cNvPr id="5" name="Rectangle 6"/>
          <p:cNvSpPr>
            <a:spLocks noGrp="1" noChangeArrowheads="1"/>
          </p:cNvSpPr>
          <p:nvPr>
            <p:ph type="sldNum" sz="quarter" idx="11"/>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A1DBAEAC-7F4E-400B-9870-7A3E2234ADA1}" type="slidenum">
              <a:rPr lang="pt-BR"/>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68313" y="260350"/>
            <a:ext cx="8229600" cy="1143000"/>
          </a:xfrm>
          <a:prstGeom prst="rect">
            <a:avLst/>
          </a:prstGeom>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38925" y="260350"/>
            <a:ext cx="2058988" cy="5865813"/>
          </a:xfrm>
          <a:prstGeom prst="rect">
            <a:avLst/>
          </a:prstGeo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60350"/>
            <a:ext cx="6029325" cy="5865813"/>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25413" y="488950"/>
            <a:ext cx="8877300" cy="498475"/>
          </a:xfrm>
          <a:prstGeom prst="rect">
            <a:avLst/>
          </a:prstGeom>
        </p:spPr>
        <p:txBody>
          <a:bodyPr/>
          <a:lstStyle/>
          <a:p>
            <a:r>
              <a:rPr lang="pt-BR" smtClean="0"/>
              <a:t>Clique para editar o estilo do título mestre</a:t>
            </a:r>
            <a:endParaRPr lang="pt-BR"/>
          </a:p>
        </p:txBody>
      </p:sp>
      <p:sp>
        <p:nvSpPr>
          <p:cNvPr id="3" name="Espaço Reservado para Texto 2"/>
          <p:cNvSpPr>
            <a:spLocks noGrp="1"/>
          </p:cNvSpPr>
          <p:nvPr>
            <p:ph type="body" sz="half" idx="1"/>
          </p:nvPr>
        </p:nvSpPr>
        <p:spPr>
          <a:xfrm>
            <a:off x="153988" y="1414463"/>
            <a:ext cx="4362450" cy="4856162"/>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68838" y="1414463"/>
            <a:ext cx="4362450" cy="4856162"/>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Número de Slide 4"/>
          <p:cNvSpPr>
            <a:spLocks noGrp="1"/>
          </p:cNvSpPr>
          <p:nvPr>
            <p:ph type="sldNum" sz="quarter" idx="10"/>
          </p:nvPr>
        </p:nvSpPr>
        <p:spPr>
          <a:xfrm>
            <a:off x="63500" y="6510338"/>
            <a:ext cx="495300" cy="323850"/>
          </a:xfrm>
          <a:prstGeom prst="rect">
            <a:avLst/>
          </a:prstGeom>
        </p:spPr>
        <p:txBody>
          <a:bodyPr vert="horz" wrap="square" lIns="91440" tIns="45720" rIns="91440" bIns="45720" numCol="1" anchor="t" anchorCtr="0" compatLnSpc="1">
            <a:prstTxWarp prst="textNoShape">
              <a:avLst/>
            </a:prstTxWarp>
          </a:bodyPr>
          <a:lstStyle>
            <a:lvl1pPr>
              <a:defRPr/>
            </a:lvl1pPr>
          </a:lstStyle>
          <a:p>
            <a:fld id="{CF97BA8F-FB3F-4634-89BA-81FFA84C048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125413" y="488950"/>
            <a:ext cx="8877300" cy="498475"/>
          </a:xfrm>
          <a:prstGeom prst="rect">
            <a:avLst/>
          </a:prstGeo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153988" y="1414463"/>
            <a:ext cx="8877300" cy="4856162"/>
          </a:xfrm>
          <a:prstGeom prst="rect">
            <a:avLst/>
          </a:prstGeom>
        </p:spPr>
        <p:txBody>
          <a:bodyPr/>
          <a:lstStyle/>
          <a:p>
            <a:pPr lvl="0"/>
            <a:endParaRPr lang="pt-BR" noProof="0"/>
          </a:p>
        </p:txBody>
      </p:sp>
      <p:sp>
        <p:nvSpPr>
          <p:cNvPr id="4" name="Espaço Reservado para Número de Slide 3"/>
          <p:cNvSpPr>
            <a:spLocks noGrp="1"/>
          </p:cNvSpPr>
          <p:nvPr>
            <p:ph type="sldNum" sz="quarter" idx="10"/>
          </p:nvPr>
        </p:nvSpPr>
        <p:spPr>
          <a:xfrm>
            <a:off x="63500" y="6510338"/>
            <a:ext cx="495300" cy="323850"/>
          </a:xfrm>
          <a:prstGeom prst="rect">
            <a:avLst/>
          </a:prstGeom>
        </p:spPr>
        <p:txBody>
          <a:bodyPr vert="horz" wrap="square" lIns="91440" tIns="45720" rIns="91440" bIns="45720" numCol="1" anchor="t" anchorCtr="0" compatLnSpc="1">
            <a:prstTxWarp prst="textNoShape">
              <a:avLst/>
            </a:prstTxWarp>
          </a:bodyPr>
          <a:lstStyle>
            <a:lvl1pPr>
              <a:defRPr/>
            </a:lvl1pPr>
          </a:lstStyle>
          <a:p>
            <a:fld id="{E86E328B-47B2-4BC4-98A4-E77FC9253512}"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
        <p:nvSpPr>
          <p:cNvPr id="4" name="Espaço Reservado para Título 1"/>
          <p:cNvSpPr>
            <a:spLocks noGrp="1"/>
          </p:cNvSpPr>
          <p:nvPr>
            <p:ph type="title"/>
          </p:nvPr>
        </p:nvSpPr>
        <p:spPr>
          <a:xfrm>
            <a:off x="214282" y="71414"/>
            <a:ext cx="8715436" cy="511156"/>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Tree>
    <p:extLst>
      <p:ext uri="{BB962C8B-B14F-4D97-AF65-F5344CB8AC3E}">
        <p14:creationId xmlns:p14="http://schemas.microsoft.com/office/powerpoint/2010/main" val="578155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a:prstGeom prst="rect">
            <a:avLst/>
          </a:prstGeo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685800" y="1776413"/>
            <a:ext cx="7775575" cy="1874837"/>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685800" y="3803650"/>
            <a:ext cx="7775575" cy="1874838"/>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Slide Number Placeholder 4"/>
          <p:cNvSpPr>
            <a:spLocks noGrp="1"/>
          </p:cNvSpPr>
          <p:nvPr>
            <p:ph type="sldNum" sz="quarter" idx="10"/>
          </p:nvPr>
        </p:nvSpPr>
        <p:spPr>
          <a:xfrm>
            <a:off x="153988" y="6502400"/>
            <a:ext cx="1006475" cy="320675"/>
          </a:xfrm>
          <a:prstGeom prst="rect">
            <a:avLst/>
          </a:prstGeom>
        </p:spPr>
        <p:txBody>
          <a:bodyPr/>
          <a:lstStyle>
            <a:lvl1pPr>
              <a:defRPr/>
            </a:lvl1pPr>
          </a:lstStyle>
          <a:p>
            <a:fld id="{CF80357B-C55E-FF49-83C3-AD3E045E4173}" type="slidenum">
              <a:rPr lang="en-US"/>
              <a:pPr/>
              <a:t>‹#›</a:t>
            </a:fld>
            <a:endParaRPr lang="en-US"/>
          </a:p>
        </p:txBody>
      </p:sp>
    </p:spTree>
    <p:extLst>
      <p:ext uri="{BB962C8B-B14F-4D97-AF65-F5344CB8AC3E}">
        <p14:creationId xmlns:p14="http://schemas.microsoft.com/office/powerpoint/2010/main" val="149863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313" y="260350"/>
            <a:ext cx="8229600" cy="1143000"/>
          </a:xfrm>
          <a:prstGeom prst="rect">
            <a:avLst/>
          </a:prstGeom>
        </p:spPr>
        <p:txBody>
          <a:bodyPr/>
          <a:lstStyle/>
          <a:p>
            <a:r>
              <a:rPr lang="pt-BR" dirty="0" smtClean="0"/>
              <a:t>Clique para editar o estilo do título mestre</a:t>
            </a:r>
            <a:endParaRPr lang="pt-BR" dirty="0"/>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313" y="260350"/>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8313" y="260350"/>
            <a:ext cx="8229600" cy="1143000"/>
          </a:xfrm>
          <a:prstGeom prst="rect">
            <a:avLst/>
          </a:prstGeom>
        </p:spPr>
        <p:txBody>
          <a:bodyPr/>
          <a:lstStyle/>
          <a:p>
            <a:r>
              <a:rPr lang="pt-BR" smtClean="0"/>
              <a:t>Clique para editar o estilo do título mestre</a:t>
            </a:r>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oleObject" Target="../embeddings/oleObject1.bin"/><Relationship Id="rId21"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vmlDrawing" Target="../drawings/vmlDrawing1.vml"/><Relationship Id="rId18" Type="http://schemas.openxmlformats.org/officeDocument/2006/relationships/image" Target="../media/image2.jpeg"/><Relationship Id="rId19"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pic>
        <p:nvPicPr>
          <p:cNvPr id="198657" name="Picture 1" descr="C:\Documents and Settings\silvia.conson\Desktop\Treinamentos-background-limpo.jpg"/>
          <p:cNvPicPr>
            <a:picLocks noChangeAspect="1" noChangeArrowheads="1"/>
          </p:cNvPicPr>
          <p:nvPr userDrawn="1"/>
        </p:nvPicPr>
        <p:blipFill>
          <a:blip r:embed="rId19" cstate="print"/>
          <a:srcRect/>
          <a:stretch>
            <a:fillRect/>
          </a:stretch>
        </p:blipFill>
        <p:spPr bwMode="auto">
          <a:xfrm>
            <a:off x="0" y="0"/>
            <a:ext cx="9144000" cy="6858000"/>
          </a:xfrm>
          <a:prstGeom prst="rect">
            <a:avLst/>
          </a:prstGeom>
          <a:noFill/>
        </p:spPr>
      </p:pic>
      <p:graphicFrame>
        <p:nvGraphicFramePr>
          <p:cNvPr id="3" name="Object 2"/>
          <p:cNvGraphicFramePr>
            <a:graphicFrameLocks noChangeAspect="1"/>
          </p:cNvGraphicFramePr>
          <p:nvPr userDrawn="1">
            <p:extLst>
              <p:ext uri="{D42A27DB-BD31-4B8C-83A1-F6EECF244321}">
                <p14:modId xmlns:p14="http://schemas.microsoft.com/office/powerpoint/2010/main" val="1207229396"/>
              </p:ext>
            </p:extLst>
          </p:nvPr>
        </p:nvGraphicFramePr>
        <p:xfrm>
          <a:off x="179512" y="188640"/>
          <a:ext cx="2103438" cy="617538"/>
        </p:xfrm>
        <a:graphic>
          <a:graphicData uri="http://schemas.openxmlformats.org/presentationml/2006/ole">
            <mc:AlternateContent xmlns:mc="http://schemas.openxmlformats.org/markup-compatibility/2006">
              <mc:Choice xmlns:v="urn:schemas-microsoft-com:vml" Requires="v">
                <p:oleObj spid="_x0000_s1374" r:id="rId20" imgW="2606040" imgH="765360" progId="">
                  <p:embed/>
                </p:oleObj>
              </mc:Choice>
              <mc:Fallback>
                <p:oleObj r:id="rId20" imgW="2606040" imgH="765360" progId="">
                  <p:embed/>
                  <p:pic>
                    <p:nvPicPr>
                      <p:cNvPr id="0" name="Object 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9512" y="188640"/>
                        <a:ext cx="210343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Lst>
  <p:txStyles>
    <p:titleStyle>
      <a:lvl1pPr algn="l" rtl="0" eaLnBrk="0" fontAlgn="base" hangingPunct="0">
        <a:spcBef>
          <a:spcPct val="0"/>
        </a:spcBef>
        <a:spcAft>
          <a:spcPct val="0"/>
        </a:spcAft>
        <a:defRPr sz="4000">
          <a:solidFill>
            <a:srgbClr val="336699"/>
          </a:solidFill>
          <a:effectLst>
            <a:outerShdw blurRad="38100" dist="38100" dir="2700000" algn="tl">
              <a:srgbClr val="C0C0C0"/>
            </a:outerShdw>
          </a:effectLst>
          <a:latin typeface="+mj-lt"/>
          <a:ea typeface="ＭＳ Ｐゴシック" charset="-128"/>
          <a:cs typeface="+mj-cs"/>
        </a:defRPr>
      </a:lvl1pPr>
      <a:lvl2pPr algn="l" rtl="0" eaLnBrk="0" fontAlgn="base" hangingPunct="0">
        <a:spcBef>
          <a:spcPct val="0"/>
        </a:spcBef>
        <a:spcAft>
          <a:spcPct val="0"/>
        </a:spcAft>
        <a:defRPr sz="4000">
          <a:solidFill>
            <a:srgbClr val="336699"/>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4000">
          <a:solidFill>
            <a:srgbClr val="336699"/>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4000">
          <a:solidFill>
            <a:srgbClr val="336699"/>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4000">
          <a:solidFill>
            <a:srgbClr val="336699"/>
          </a:solidFill>
          <a:effectLst>
            <a:outerShdw blurRad="38100" dist="38100" dir="2700000" algn="tl">
              <a:srgbClr val="C0C0C0"/>
            </a:outerShdw>
          </a:effectLst>
          <a:latin typeface="Arial" charset="0"/>
          <a:ea typeface="ＭＳ Ｐゴシック" charset="-128"/>
        </a:defRPr>
      </a:lvl5pPr>
      <a:lvl6pPr marL="457200" algn="l" rtl="0" fontAlgn="base">
        <a:spcBef>
          <a:spcPct val="0"/>
        </a:spcBef>
        <a:spcAft>
          <a:spcPct val="0"/>
        </a:spcAft>
        <a:defRPr sz="4000">
          <a:solidFill>
            <a:srgbClr val="336699"/>
          </a:solidFill>
          <a:effectLst>
            <a:outerShdw blurRad="38100" dist="38100" dir="2700000" algn="tl">
              <a:srgbClr val="C0C0C0"/>
            </a:outerShdw>
          </a:effectLst>
          <a:latin typeface="Arial" charset="0"/>
        </a:defRPr>
      </a:lvl6pPr>
      <a:lvl7pPr marL="914400" algn="l" rtl="0" fontAlgn="base">
        <a:spcBef>
          <a:spcPct val="0"/>
        </a:spcBef>
        <a:spcAft>
          <a:spcPct val="0"/>
        </a:spcAft>
        <a:defRPr sz="4000">
          <a:solidFill>
            <a:srgbClr val="336699"/>
          </a:solidFill>
          <a:effectLst>
            <a:outerShdw blurRad="38100" dist="38100" dir="2700000" algn="tl">
              <a:srgbClr val="C0C0C0"/>
            </a:outerShdw>
          </a:effectLst>
          <a:latin typeface="Arial" charset="0"/>
        </a:defRPr>
      </a:lvl7pPr>
      <a:lvl8pPr marL="1371600" algn="l" rtl="0" fontAlgn="base">
        <a:spcBef>
          <a:spcPct val="0"/>
        </a:spcBef>
        <a:spcAft>
          <a:spcPct val="0"/>
        </a:spcAft>
        <a:defRPr sz="4000">
          <a:solidFill>
            <a:srgbClr val="336699"/>
          </a:solidFill>
          <a:effectLst>
            <a:outerShdw blurRad="38100" dist="38100" dir="2700000" algn="tl">
              <a:srgbClr val="C0C0C0"/>
            </a:outerShdw>
          </a:effectLst>
          <a:latin typeface="Arial" charset="0"/>
        </a:defRPr>
      </a:lvl8pPr>
      <a:lvl9pPr marL="1828800" algn="l" rtl="0" fontAlgn="base">
        <a:spcBef>
          <a:spcPct val="0"/>
        </a:spcBef>
        <a:spcAft>
          <a:spcPct val="0"/>
        </a:spcAft>
        <a:defRPr sz="4000">
          <a:solidFill>
            <a:srgbClr val="336699"/>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30000"/>
        </a:spcAft>
        <a:buChar char="•"/>
        <a:defRPr sz="3200">
          <a:solidFill>
            <a:schemeClr val="tx1"/>
          </a:solidFill>
          <a:latin typeface="+mn-lt"/>
          <a:ea typeface="ＭＳ Ｐゴシック" charset="-128"/>
          <a:cs typeface="+mn-cs"/>
        </a:defRPr>
      </a:lvl1pPr>
      <a:lvl2pPr marL="742950" indent="-285750" algn="l" rtl="0" eaLnBrk="0" fontAlgn="base" hangingPunct="0">
        <a:spcBef>
          <a:spcPct val="20000"/>
        </a:spcBef>
        <a:spcAft>
          <a:spcPct val="3000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3000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3000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30000"/>
        </a:spcAft>
        <a:buChar char="»"/>
        <a:defRPr sz="2000">
          <a:solidFill>
            <a:schemeClr val="tx1"/>
          </a:solidFill>
          <a:latin typeface="+mn-lt"/>
          <a:ea typeface="ＭＳ Ｐゴシック" charset="-128"/>
        </a:defRPr>
      </a:lvl5pPr>
      <a:lvl6pPr marL="2514600" indent="-228600" algn="l" rtl="0" fontAlgn="base">
        <a:spcBef>
          <a:spcPct val="20000"/>
        </a:spcBef>
        <a:spcAft>
          <a:spcPct val="30000"/>
        </a:spcAft>
        <a:buChar char="»"/>
        <a:defRPr sz="2000">
          <a:solidFill>
            <a:schemeClr val="tx1"/>
          </a:solidFill>
          <a:latin typeface="+mn-lt"/>
        </a:defRPr>
      </a:lvl6pPr>
      <a:lvl7pPr marL="2971800" indent="-228600" algn="l" rtl="0" fontAlgn="base">
        <a:spcBef>
          <a:spcPct val="20000"/>
        </a:spcBef>
        <a:spcAft>
          <a:spcPct val="30000"/>
        </a:spcAft>
        <a:buChar char="»"/>
        <a:defRPr sz="2000">
          <a:solidFill>
            <a:schemeClr val="tx1"/>
          </a:solidFill>
          <a:latin typeface="+mn-lt"/>
        </a:defRPr>
      </a:lvl7pPr>
      <a:lvl8pPr marL="3429000" indent="-228600" algn="l" rtl="0" fontAlgn="base">
        <a:spcBef>
          <a:spcPct val="20000"/>
        </a:spcBef>
        <a:spcAft>
          <a:spcPct val="30000"/>
        </a:spcAft>
        <a:buChar char="»"/>
        <a:defRPr sz="2000">
          <a:solidFill>
            <a:schemeClr val="tx1"/>
          </a:solidFill>
          <a:latin typeface="+mn-lt"/>
        </a:defRPr>
      </a:lvl8pPr>
      <a:lvl9pPr marL="3886200" indent="-228600" algn="l" rtl="0" fontAlgn="base">
        <a:spcBef>
          <a:spcPct val="20000"/>
        </a:spcBef>
        <a:spcAft>
          <a:spcPct val="3000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7.xml"/><Relationship Id="rId2"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package" Target="../embeddings/Microsoft_Word_Document1.docx"/><Relationship Id="rId5" Type="http://schemas.openxmlformats.org/officeDocument/2006/relationships/image" Target="../media/image11.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1.wmv"/><Relationship Id="rId2" Type="http://schemas.openxmlformats.org/officeDocument/2006/relationships/video" Target="../media/media1.wmv"/></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10.xml"/><Relationship Id="rId2" Type="http://schemas.openxmlformats.org/officeDocument/2006/relationships/tags" Target="../tags/tag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13.xml"/><Relationship Id="rId2" Type="http://schemas.openxmlformats.org/officeDocument/2006/relationships/tags" Target="../tags/tag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www.opengroup.org/architecture/togaf8-doc/arch/Figures/req_mgt.gif" TargetMode="External"/><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16.xml"/><Relationship Id="rId2" Type="http://schemas.openxmlformats.org/officeDocument/2006/relationships/tags" Target="../tags/tag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png"/><Relationship Id="rId1" Type="http://schemas.openxmlformats.org/officeDocument/2006/relationships/vmlDrawing" Target="../drawings/vmlDrawing4.vml"/><Relationship Id="rId2"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3.bin"/><Relationship Id="rId5" Type="http://schemas.openxmlformats.org/officeDocument/2006/relationships/image" Target="../media/image42.wmf"/><Relationship Id="rId6" Type="http://schemas.openxmlformats.org/officeDocument/2006/relationships/image" Target="../media/image43.jpeg"/><Relationship Id="rId7" Type="http://schemas.openxmlformats.org/officeDocument/2006/relationships/image" Target="../media/image44.jpe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14.xm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tags" Target="../tags/tag4.xml"/><Relationship Id="rId2" Type="http://schemas.openxmlformats.org/officeDocument/2006/relationships/tags" Target="../tags/ta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39552" y="836712"/>
            <a:ext cx="8136904" cy="4524315"/>
          </a:xfrm>
          <a:prstGeom prst="rect">
            <a:avLst/>
          </a:prstGeom>
          <a:noFill/>
          <a:ln w="9525">
            <a:noFill/>
            <a:miter lim="800000"/>
            <a:headEnd/>
            <a:tailEnd/>
          </a:ln>
        </p:spPr>
        <p:txBody>
          <a:bodyPr wrap="square">
            <a:spAutoFit/>
          </a:bodyPr>
          <a:lstStyle/>
          <a:p>
            <a:pPr algn="ctr" eaLnBrk="0" hangingPunct="0"/>
            <a:r>
              <a:rPr lang="pt-BR" sz="3600" b="1" dirty="0"/>
              <a:t>PÓS-GRADUAÇÃO EM GOVERNANÇA CORPORATIVA COM FOCO EM TI</a:t>
            </a:r>
          </a:p>
          <a:p>
            <a:pPr algn="ctr" eaLnBrk="0" hangingPunct="0"/>
            <a:endParaRPr lang="pt-BR" sz="2000" b="1" dirty="0"/>
          </a:p>
          <a:p>
            <a:pPr algn="ctr" eaLnBrk="0" hangingPunct="0"/>
            <a:endParaRPr lang="pt-BR" sz="2000" b="1" dirty="0" smtClean="0"/>
          </a:p>
          <a:p>
            <a:pPr algn="ctr" eaLnBrk="0" hangingPunct="0"/>
            <a:endParaRPr lang="pt-BR" sz="2000" b="1" dirty="0" smtClean="0"/>
          </a:p>
          <a:p>
            <a:pPr algn="ctr" eaLnBrk="0" hangingPunct="0"/>
            <a:r>
              <a:rPr lang="pt-BR" sz="2400" b="1" dirty="0" smtClean="0"/>
              <a:t>Arquitetura de TI como Estratégia Empresarial</a:t>
            </a:r>
          </a:p>
          <a:p>
            <a:pPr algn="ctr" eaLnBrk="0" hangingPunct="0"/>
            <a:endParaRPr lang="pt-BR" sz="2400" b="1" dirty="0" smtClean="0"/>
          </a:p>
          <a:p>
            <a:pPr algn="ctr" eaLnBrk="0" hangingPunct="0"/>
            <a:r>
              <a:rPr lang="pt-BR" sz="2400" b="1" dirty="0" smtClean="0"/>
              <a:t>AULA 3</a:t>
            </a:r>
          </a:p>
          <a:p>
            <a:pPr algn="ctr" eaLnBrk="0" hangingPunct="0"/>
            <a:endParaRPr lang="pt-BR" sz="2400" b="1" dirty="0"/>
          </a:p>
          <a:p>
            <a:pPr algn="ctr" eaLnBrk="0" hangingPunct="0"/>
            <a:r>
              <a:rPr lang="pt-BR" sz="2400" b="1" dirty="0" smtClean="0"/>
              <a:t>(Alicerce de Execução)</a:t>
            </a:r>
            <a:endParaRPr lang="pt-BR" sz="2400" b="1" dirty="0"/>
          </a:p>
        </p:txBody>
      </p:sp>
      <p:sp>
        <p:nvSpPr>
          <p:cNvPr id="46085" name="Text Box 5"/>
          <p:cNvSpPr txBox="1">
            <a:spLocks noChangeArrowheads="1"/>
          </p:cNvSpPr>
          <p:nvPr/>
        </p:nvSpPr>
        <p:spPr bwMode="auto">
          <a:xfrm>
            <a:off x="1259632" y="5589240"/>
            <a:ext cx="4537075" cy="1015663"/>
          </a:xfrm>
          <a:prstGeom prst="rect">
            <a:avLst/>
          </a:prstGeom>
          <a:noFill/>
          <a:ln w="9525">
            <a:noFill/>
            <a:miter lim="800000"/>
            <a:headEnd/>
            <a:tailEnd/>
          </a:ln>
          <a:effectLst/>
        </p:spPr>
        <p:txBody>
          <a:bodyPr>
            <a:spAutoFit/>
          </a:bodyPr>
          <a:lstStyle/>
          <a:p>
            <a:r>
              <a:rPr lang="pt-BR" sz="2000" b="1" dirty="0" smtClean="0">
                <a:effectLst>
                  <a:outerShdw blurRad="38100" dist="38100" dir="2700000" algn="tl">
                    <a:srgbClr val="C0C0C0"/>
                  </a:outerShdw>
                </a:effectLst>
              </a:rPr>
              <a:t>Prof. </a:t>
            </a:r>
            <a:r>
              <a:rPr lang="pt-BR" sz="2000" b="1" dirty="0" err="1" smtClean="0">
                <a:effectLst>
                  <a:outerShdw blurRad="38100" dist="38100" dir="2700000" algn="tl">
                    <a:srgbClr val="C0C0C0"/>
                  </a:outerShdw>
                </a:effectLst>
              </a:rPr>
              <a:t>MSc</a:t>
            </a:r>
            <a:r>
              <a:rPr lang="pt-BR" sz="2000" b="1" dirty="0" smtClean="0">
                <a:effectLst>
                  <a:outerShdw blurRad="38100" dist="38100" dir="2700000" algn="tl">
                    <a:srgbClr val="C0C0C0"/>
                  </a:outerShdw>
                </a:effectLst>
              </a:rPr>
              <a:t>. Sergio </a:t>
            </a:r>
            <a:r>
              <a:rPr lang="pt-BR" sz="2000" b="1" dirty="0">
                <a:effectLst>
                  <a:outerShdw blurRad="38100" dist="38100" dir="2700000" algn="tl">
                    <a:srgbClr val="C0C0C0"/>
                  </a:outerShdw>
                </a:effectLst>
              </a:rPr>
              <a:t>Akio Tanaka</a:t>
            </a:r>
          </a:p>
          <a:p>
            <a:r>
              <a:rPr lang="pt-BR" sz="2000" b="1" dirty="0">
                <a:effectLst>
                  <a:outerShdw blurRad="38100" dist="38100" dir="2700000" algn="tl">
                    <a:srgbClr val="C0C0C0"/>
                  </a:outerShdw>
                </a:effectLst>
              </a:rPr>
              <a:t>sergio.tanaka</a:t>
            </a:r>
            <a:r>
              <a:rPr lang="pt-BR" sz="2000" b="1" dirty="0" smtClean="0">
                <a:effectLst>
                  <a:outerShdw blurRad="38100" dist="38100" dir="2700000" algn="tl">
                    <a:srgbClr val="C0C0C0"/>
                  </a:outerShdw>
                </a:effectLst>
              </a:rPr>
              <a:t>@unifil.br</a:t>
            </a:r>
            <a:endParaRPr lang="pt-BR" sz="2000" b="1" dirty="0">
              <a:effectLst>
                <a:outerShdw blurRad="38100" dist="38100" dir="2700000" algn="tl">
                  <a:srgbClr val="C0C0C0"/>
                </a:outerShdw>
              </a:effectLst>
            </a:endParaRPr>
          </a:p>
          <a:p>
            <a:pPr algn="ctr"/>
            <a:endParaRPr lang="pt-BR" sz="2000" b="1" dirty="0">
              <a:effectLst>
                <a:outerShdw blurRad="38100" dist="38100" dir="2700000" algn="tl">
                  <a:srgbClr val="C0C0C0"/>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801614" y="116632"/>
            <a:ext cx="7315200" cy="762000"/>
          </a:xfrm>
          <a:prstGeom prst="rect">
            <a:avLst/>
          </a:prstGeom>
          <a:noFill/>
          <a:ln w="9525">
            <a:noFill/>
            <a:miter lim="800000"/>
            <a:headEnd/>
            <a:tailEnd/>
          </a:ln>
          <a:effectLst/>
        </p:spPr>
        <p:txBody>
          <a:bodyPr/>
          <a:lstStyle/>
          <a:p>
            <a:pPr algn="ctr"/>
            <a:r>
              <a:rPr lang="pt-BR" sz="4000" b="1" dirty="0" smtClean="0">
                <a:solidFill>
                  <a:srgbClr val="003366"/>
                </a:solidFill>
                <a:effectLst>
                  <a:outerShdw blurRad="38100" dist="38100" dir="2700000" algn="tl">
                    <a:srgbClr val="DDDDDD"/>
                  </a:outerShdw>
                </a:effectLst>
              </a:rPr>
              <a:t>Como Construir um </a:t>
            </a:r>
          </a:p>
          <a:p>
            <a:pPr algn="ctr"/>
            <a:r>
              <a:rPr lang="pt-BR" sz="4000" b="1" dirty="0" smtClean="0">
                <a:solidFill>
                  <a:srgbClr val="003366"/>
                </a:solidFill>
                <a:effectLst>
                  <a:outerShdw blurRad="38100" dist="38100" dir="2700000" algn="tl">
                    <a:srgbClr val="DDDDDD"/>
                  </a:outerShdw>
                </a:effectLst>
              </a:rPr>
              <a:t>Alicerce </a:t>
            </a:r>
            <a:r>
              <a:rPr lang="pt-BR" sz="4000" b="1" dirty="0">
                <a:solidFill>
                  <a:srgbClr val="003366"/>
                </a:solidFill>
                <a:effectLst>
                  <a:outerShdw blurRad="38100" dist="38100" dir="2700000" algn="tl">
                    <a:srgbClr val="DDDDDD"/>
                  </a:outerShdw>
                </a:effectLst>
              </a:rPr>
              <a:t>de </a:t>
            </a:r>
            <a:r>
              <a:rPr lang="pt-BR" sz="4000" b="1" dirty="0" smtClean="0">
                <a:solidFill>
                  <a:srgbClr val="003366"/>
                </a:solidFill>
                <a:effectLst>
                  <a:outerShdw blurRad="38100" dist="38100" dir="2700000" algn="tl">
                    <a:srgbClr val="DDDDDD"/>
                  </a:outerShdw>
                </a:effectLst>
              </a:rPr>
              <a:t>execução? 1/2</a:t>
            </a:r>
          </a:p>
          <a:p>
            <a:pPr algn="ctr"/>
            <a:endParaRPr lang="pt-BR" sz="4000" dirty="0">
              <a:solidFill>
                <a:schemeClr val="tx2"/>
              </a:solidFill>
            </a:endParaRPr>
          </a:p>
        </p:txBody>
      </p:sp>
      <p:sp>
        <p:nvSpPr>
          <p:cNvPr id="5" name="Rectangle 5"/>
          <p:cNvSpPr txBox="1">
            <a:spLocks noChangeArrowheads="1"/>
          </p:cNvSpPr>
          <p:nvPr/>
        </p:nvSpPr>
        <p:spPr bwMode="auto">
          <a:xfrm>
            <a:off x="395536" y="1340768"/>
            <a:ext cx="8382000" cy="4495800"/>
          </a:xfrm>
          <a:prstGeom prst="rect">
            <a:avLst/>
          </a:prstGeom>
          <a:noFill/>
          <a:ln w="9525">
            <a:noFill/>
            <a:miter lim="800000"/>
            <a:headEnd/>
            <a:tailEnd/>
          </a:ln>
        </p:spPr>
        <p:txBody>
          <a:bodyPr/>
          <a:lstStyle>
            <a:lvl1pPr marL="114300" indent="-457200">
              <a:defRPr sz="3600">
                <a:solidFill>
                  <a:schemeClr val="tx1"/>
                </a:solidFill>
                <a:latin typeface="Times New Roman" charset="0"/>
                <a:ea typeface="MS PGothic" charset="0"/>
                <a:cs typeface="MS PGothic" charset="0"/>
              </a:defRPr>
            </a:lvl1pPr>
            <a:lvl2pPr marL="742950" indent="-285750">
              <a:defRPr sz="3600">
                <a:solidFill>
                  <a:schemeClr val="tx1"/>
                </a:solidFill>
                <a:latin typeface="Times New Roman" charset="0"/>
                <a:ea typeface="MS PGothic" charset="0"/>
                <a:cs typeface="MS PGothic" charset="0"/>
              </a:defRPr>
            </a:lvl2pPr>
            <a:lvl3pPr marL="1143000" indent="-228600">
              <a:defRPr sz="3600">
                <a:solidFill>
                  <a:schemeClr val="tx1"/>
                </a:solidFill>
                <a:latin typeface="Times New Roman" charset="0"/>
                <a:ea typeface="MS PGothic" charset="0"/>
                <a:cs typeface="MS PGothic" charset="0"/>
              </a:defRPr>
            </a:lvl3pPr>
            <a:lvl4pPr marL="1600200" indent="-228600">
              <a:defRPr sz="3600">
                <a:solidFill>
                  <a:schemeClr val="tx1"/>
                </a:solidFill>
                <a:latin typeface="Times New Roman" charset="0"/>
                <a:ea typeface="MS PGothic" charset="0"/>
                <a:cs typeface="MS PGothic" charset="0"/>
              </a:defRPr>
            </a:lvl4pPr>
            <a:lvl5pPr marL="2057400" indent="-228600">
              <a:defRPr sz="36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9pPr>
          </a:lstStyle>
          <a:p>
            <a:pPr marL="0" indent="0" algn="just">
              <a:spcBef>
                <a:spcPct val="20000"/>
              </a:spcBef>
            </a:pPr>
            <a:endParaRPr lang="pt-BR" sz="3200" dirty="0" smtClean="0">
              <a:cs typeface="Arial" charset="0"/>
            </a:endParaRPr>
          </a:p>
          <a:p>
            <a:pPr marL="457200" algn="just">
              <a:spcBef>
                <a:spcPct val="20000"/>
              </a:spcBef>
              <a:buFont typeface="Arial"/>
              <a:buChar char="•"/>
            </a:pPr>
            <a:r>
              <a:rPr lang="pt-BR" sz="3200" dirty="0" smtClean="0">
                <a:cs typeface="Arial" charset="0"/>
              </a:rPr>
              <a:t>Para </a:t>
            </a:r>
            <a:r>
              <a:rPr lang="pt-BR" sz="3200" dirty="0">
                <a:cs typeface="Arial" charset="0"/>
              </a:rPr>
              <a:t>construir um alicerce de execução eficiente, as empresas precisam dominar </a:t>
            </a:r>
            <a:r>
              <a:rPr lang="pt-BR" sz="3200" b="1" dirty="0">
                <a:cs typeface="Arial" charset="0"/>
              </a:rPr>
              <a:t>três</a:t>
            </a:r>
            <a:r>
              <a:rPr lang="pt-BR" sz="3200" dirty="0">
                <a:cs typeface="Arial" charset="0"/>
              </a:rPr>
              <a:t> disciplinas-chave:</a:t>
            </a:r>
          </a:p>
          <a:p>
            <a:pPr marL="0" indent="0" algn="just">
              <a:spcBef>
                <a:spcPct val="20000"/>
              </a:spcBef>
            </a:pPr>
            <a:endParaRPr lang="pt-BR" sz="3200" dirty="0" smtClean="0">
              <a:cs typeface="Arial" charset="0"/>
            </a:endParaRPr>
          </a:p>
          <a:p>
            <a:pPr lvl="1" algn="just">
              <a:spcBef>
                <a:spcPct val="20000"/>
              </a:spcBef>
              <a:buFont typeface="Times New Roman" charset="0"/>
              <a:buAutoNum type="arabicPeriod"/>
            </a:pPr>
            <a:r>
              <a:rPr lang="pt-BR" sz="3200" dirty="0" smtClean="0">
                <a:cs typeface="Arial" charset="0"/>
              </a:rPr>
              <a:t>Modelo </a:t>
            </a:r>
            <a:r>
              <a:rPr lang="pt-BR" sz="3200" dirty="0">
                <a:cs typeface="Arial" charset="0"/>
              </a:rPr>
              <a:t>O</a:t>
            </a:r>
            <a:r>
              <a:rPr lang="pt-BR" sz="3200" dirty="0" smtClean="0">
                <a:cs typeface="Arial" charset="0"/>
              </a:rPr>
              <a:t>peracional</a:t>
            </a:r>
            <a:r>
              <a:rPr lang="pt-BR" sz="3200" dirty="0">
                <a:cs typeface="Arial" charset="0"/>
              </a:rPr>
              <a:t>: nível necessário de integração e padronização dos processos de negócios para oferecer bens e serviços aos clientes</a:t>
            </a:r>
            <a:r>
              <a:rPr lang="pt-BR" sz="3200" dirty="0" smtClean="0">
                <a:cs typeface="Arial" charset="0"/>
              </a:rPr>
              <a:t>;</a:t>
            </a:r>
            <a:endParaRPr lang="pt-BR" sz="3200" dirty="0">
              <a:cs typeface="Arial" charset="0"/>
            </a:endParaRPr>
          </a:p>
        </p:txBody>
      </p:sp>
    </p:spTree>
    <p:extLst>
      <p:ext uri="{BB962C8B-B14F-4D97-AF65-F5344CB8AC3E}">
        <p14:creationId xmlns:p14="http://schemas.microsoft.com/office/powerpoint/2010/main" val="38401900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828800" y="188640"/>
            <a:ext cx="7315200" cy="762000"/>
          </a:xfrm>
          <a:prstGeom prst="rect">
            <a:avLst/>
          </a:prstGeom>
          <a:noFill/>
          <a:ln w="9525">
            <a:noFill/>
            <a:miter lim="800000"/>
            <a:headEnd/>
            <a:tailEnd/>
          </a:ln>
          <a:effectLst/>
        </p:spPr>
        <p:txBody>
          <a:bodyPr/>
          <a:lstStyle/>
          <a:p>
            <a:pPr algn="ctr"/>
            <a:r>
              <a:rPr lang="pt-BR" sz="4000" b="1" dirty="0">
                <a:solidFill>
                  <a:srgbClr val="003366"/>
                </a:solidFill>
                <a:effectLst>
                  <a:outerShdw blurRad="38100" dist="38100" dir="2700000" algn="tl">
                    <a:srgbClr val="DDDDDD"/>
                  </a:outerShdw>
                </a:effectLst>
              </a:rPr>
              <a:t>Como Construir um </a:t>
            </a:r>
          </a:p>
          <a:p>
            <a:pPr algn="ctr"/>
            <a:r>
              <a:rPr lang="pt-BR" sz="4000" b="1" dirty="0">
                <a:solidFill>
                  <a:srgbClr val="003366"/>
                </a:solidFill>
                <a:effectLst>
                  <a:outerShdw blurRad="38100" dist="38100" dir="2700000" algn="tl">
                    <a:srgbClr val="DDDDDD"/>
                  </a:outerShdw>
                </a:effectLst>
              </a:rPr>
              <a:t>Alicerce de execução? </a:t>
            </a:r>
            <a:r>
              <a:rPr lang="pt-BR" sz="4000" b="1" dirty="0" smtClean="0">
                <a:solidFill>
                  <a:srgbClr val="003366"/>
                </a:solidFill>
                <a:effectLst>
                  <a:outerShdw blurRad="38100" dist="38100" dir="2700000" algn="tl">
                    <a:srgbClr val="DDDDDD"/>
                  </a:outerShdw>
                </a:effectLst>
              </a:rPr>
              <a:t>2/</a:t>
            </a:r>
            <a:r>
              <a:rPr lang="pt-BR" sz="4000" b="1" dirty="0">
                <a:solidFill>
                  <a:srgbClr val="003366"/>
                </a:solidFill>
                <a:effectLst>
                  <a:outerShdw blurRad="38100" dist="38100" dir="2700000" algn="tl">
                    <a:srgbClr val="DDDDDD"/>
                  </a:outerShdw>
                </a:effectLst>
              </a:rPr>
              <a:t>2</a:t>
            </a:r>
          </a:p>
          <a:p>
            <a:pPr algn="ctr"/>
            <a:endParaRPr lang="pt-BR" sz="4000" dirty="0">
              <a:solidFill>
                <a:schemeClr val="tx2"/>
              </a:solidFill>
            </a:endParaRPr>
          </a:p>
        </p:txBody>
      </p:sp>
      <p:sp>
        <p:nvSpPr>
          <p:cNvPr id="5" name="Rectangle 5"/>
          <p:cNvSpPr txBox="1">
            <a:spLocks noChangeArrowheads="1"/>
          </p:cNvSpPr>
          <p:nvPr/>
        </p:nvSpPr>
        <p:spPr bwMode="auto">
          <a:xfrm>
            <a:off x="323528" y="1628800"/>
            <a:ext cx="8382000" cy="4495800"/>
          </a:xfrm>
          <a:prstGeom prst="rect">
            <a:avLst/>
          </a:prstGeom>
          <a:noFill/>
          <a:ln w="9525">
            <a:noFill/>
            <a:miter lim="800000"/>
            <a:headEnd/>
            <a:tailEnd/>
          </a:ln>
        </p:spPr>
        <p:txBody>
          <a:bodyPr/>
          <a:lstStyle>
            <a:lvl1pPr marL="171450" indent="-514350">
              <a:defRPr sz="3600">
                <a:solidFill>
                  <a:schemeClr val="tx1"/>
                </a:solidFill>
                <a:latin typeface="Times New Roman" charset="0"/>
                <a:ea typeface="MS PGothic" charset="0"/>
                <a:cs typeface="MS PGothic" charset="0"/>
              </a:defRPr>
            </a:lvl1pPr>
            <a:lvl2pPr marL="742950" indent="-285750">
              <a:defRPr sz="3600">
                <a:solidFill>
                  <a:schemeClr val="tx1"/>
                </a:solidFill>
                <a:latin typeface="Times New Roman" charset="0"/>
                <a:ea typeface="MS PGothic" charset="0"/>
                <a:cs typeface="MS PGothic" charset="0"/>
              </a:defRPr>
            </a:lvl2pPr>
            <a:lvl3pPr marL="1143000" indent="-228600">
              <a:defRPr sz="3600">
                <a:solidFill>
                  <a:schemeClr val="tx1"/>
                </a:solidFill>
                <a:latin typeface="Times New Roman" charset="0"/>
                <a:ea typeface="MS PGothic" charset="0"/>
                <a:cs typeface="MS PGothic" charset="0"/>
              </a:defRPr>
            </a:lvl3pPr>
            <a:lvl4pPr marL="1600200" indent="-228600">
              <a:defRPr sz="3600">
                <a:solidFill>
                  <a:schemeClr val="tx1"/>
                </a:solidFill>
                <a:latin typeface="Times New Roman" charset="0"/>
                <a:ea typeface="MS PGothic" charset="0"/>
                <a:cs typeface="MS PGothic" charset="0"/>
              </a:defRPr>
            </a:lvl4pPr>
            <a:lvl5pPr marL="2057400" indent="-228600">
              <a:defRPr sz="36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9pPr>
          </a:lstStyle>
          <a:p>
            <a:pPr marL="0" indent="0" algn="just">
              <a:spcBef>
                <a:spcPct val="20000"/>
              </a:spcBef>
            </a:pPr>
            <a:r>
              <a:rPr lang="pt-BR" sz="3200" dirty="0" smtClean="0">
                <a:cs typeface="Arial" charset="0"/>
              </a:rPr>
              <a:t>2 Arquitetura </a:t>
            </a:r>
            <a:r>
              <a:rPr lang="pt-BR" sz="3200" dirty="0">
                <a:cs typeface="Arial" charset="0"/>
              </a:rPr>
              <a:t>E</a:t>
            </a:r>
            <a:r>
              <a:rPr lang="pt-BR" sz="3200" dirty="0" smtClean="0">
                <a:cs typeface="Arial" charset="0"/>
              </a:rPr>
              <a:t>mpresarial</a:t>
            </a:r>
            <a:r>
              <a:rPr lang="pt-BR" sz="3200" dirty="0">
                <a:cs typeface="Arial" charset="0"/>
              </a:rPr>
              <a:t>: lógica organizacional dos processos de negócios e da </a:t>
            </a:r>
            <a:r>
              <a:rPr lang="pt-BR" sz="3200" dirty="0" err="1">
                <a:cs typeface="Arial" charset="0"/>
              </a:rPr>
              <a:t>infra-estrutura</a:t>
            </a:r>
            <a:r>
              <a:rPr lang="pt-BR" sz="3200" dirty="0">
                <a:cs typeface="Arial" charset="0"/>
              </a:rPr>
              <a:t> de TI, refletindo os requisitos de integração e padronização do modelo operacional da empresa</a:t>
            </a:r>
            <a:r>
              <a:rPr lang="pt-BR" sz="3200" dirty="0" smtClean="0">
                <a:cs typeface="Arial" charset="0"/>
              </a:rPr>
              <a:t>;</a:t>
            </a:r>
          </a:p>
          <a:p>
            <a:pPr marL="0" indent="0" algn="just">
              <a:spcBef>
                <a:spcPct val="20000"/>
              </a:spcBef>
            </a:pPr>
            <a:endParaRPr lang="pt-BR" sz="3200" dirty="0" smtClean="0">
              <a:cs typeface="Arial" charset="0"/>
            </a:endParaRPr>
          </a:p>
          <a:p>
            <a:pPr algn="just">
              <a:spcBef>
                <a:spcPct val="20000"/>
              </a:spcBef>
              <a:buFont typeface="Times New Roman" charset="0"/>
              <a:buAutoNum type="arabicPeriod" startAt="3"/>
            </a:pPr>
            <a:r>
              <a:rPr lang="pt-BR" sz="3200" dirty="0" smtClean="0">
                <a:cs typeface="Arial" charset="0"/>
              </a:rPr>
              <a:t>Modelo </a:t>
            </a:r>
            <a:r>
              <a:rPr lang="pt-BR" sz="3200" dirty="0">
                <a:cs typeface="Arial" charset="0"/>
              </a:rPr>
              <a:t>de </a:t>
            </a:r>
            <a:r>
              <a:rPr lang="pt-BR" sz="3200" dirty="0" smtClean="0">
                <a:cs typeface="Arial" charset="0"/>
              </a:rPr>
              <a:t>Envolvimento </a:t>
            </a:r>
            <a:r>
              <a:rPr lang="pt-BR" sz="3200" dirty="0">
                <a:cs typeface="Arial" charset="0"/>
              </a:rPr>
              <a:t>da TI: sistema de mecanismos de governança que certifica que os projetos de negócios e de TI alcance os objetivos tanto locais como da empresa em geral.</a:t>
            </a:r>
          </a:p>
        </p:txBody>
      </p:sp>
    </p:spTree>
    <p:extLst>
      <p:ext uri="{BB962C8B-B14F-4D97-AF65-F5344CB8AC3E}">
        <p14:creationId xmlns:p14="http://schemas.microsoft.com/office/powerpoint/2010/main" val="2652209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47625"/>
            <a:ext cx="8229600" cy="1143000"/>
          </a:xfrm>
        </p:spPr>
        <p:txBody>
          <a:bodyPr/>
          <a:lstStyle/>
          <a:p>
            <a:pPr algn="ctr"/>
            <a:r>
              <a:rPr lang="en-US" dirty="0"/>
              <a:t> </a:t>
            </a:r>
            <a:r>
              <a:rPr lang="en-US" dirty="0" err="1" smtClean="0"/>
              <a:t>Você</a:t>
            </a:r>
            <a:r>
              <a:rPr lang="en-US" dirty="0" smtClean="0"/>
              <a:t> tem um </a:t>
            </a:r>
            <a:r>
              <a:rPr lang="en-US" dirty="0" err="1" smtClean="0"/>
              <a:t>bom</a:t>
            </a:r>
            <a:r>
              <a:rPr lang="en-US" dirty="0" smtClean="0"/>
              <a:t> </a:t>
            </a:r>
            <a:br>
              <a:rPr lang="en-US" dirty="0" smtClean="0"/>
            </a:br>
            <a:r>
              <a:rPr lang="en-US" dirty="0" err="1" smtClean="0"/>
              <a:t>Alicerce</a:t>
            </a:r>
            <a:r>
              <a:rPr lang="en-US" dirty="0" smtClean="0"/>
              <a:t> de </a:t>
            </a:r>
            <a:r>
              <a:rPr lang="en-US" dirty="0" err="1" smtClean="0"/>
              <a:t>Execução</a:t>
            </a:r>
            <a:r>
              <a:rPr lang="en-US" dirty="0" smtClean="0"/>
              <a:t>? </a:t>
            </a:r>
            <a:r>
              <a:rPr lang="en-US" sz="1800" dirty="0" smtClean="0"/>
              <a:t>1/2</a:t>
            </a:r>
            <a:endParaRPr lang="en-US" sz="1800" dirty="0"/>
          </a:p>
        </p:txBody>
      </p:sp>
      <p:sp>
        <p:nvSpPr>
          <p:cNvPr id="3" name="Content Placeholder 2"/>
          <p:cNvSpPr>
            <a:spLocks noGrp="1"/>
          </p:cNvSpPr>
          <p:nvPr>
            <p:ph idx="1"/>
          </p:nvPr>
        </p:nvSpPr>
        <p:spPr>
          <a:xfrm>
            <a:off x="395536" y="1484784"/>
            <a:ext cx="8229600" cy="4525963"/>
          </a:xfrm>
        </p:spPr>
        <p:txBody>
          <a:bodyPr/>
          <a:lstStyle/>
          <a:p>
            <a:pPr marL="0" indent="0">
              <a:buNone/>
            </a:pPr>
            <a:r>
              <a:rPr lang="en-US" sz="2400" i="1" dirty="0" err="1" smtClean="0"/>
              <a:t>Sinais</a:t>
            </a:r>
            <a:r>
              <a:rPr lang="en-US" sz="2400" i="1" dirty="0" smtClean="0"/>
              <a:t> de </a:t>
            </a:r>
            <a:r>
              <a:rPr lang="en-US" sz="2400" i="1" dirty="0" err="1" smtClean="0"/>
              <a:t>alerta</a:t>
            </a:r>
            <a:r>
              <a:rPr lang="en-US" sz="2400" i="1" dirty="0" smtClean="0"/>
              <a:t> das </a:t>
            </a:r>
            <a:r>
              <a:rPr lang="en-US" sz="2400" i="1" dirty="0" err="1" smtClean="0"/>
              <a:t>empresas</a:t>
            </a:r>
            <a:r>
              <a:rPr lang="en-US" sz="2400" i="1" dirty="0" smtClean="0"/>
              <a:t> </a:t>
            </a:r>
            <a:r>
              <a:rPr lang="en-US" sz="2400" i="1" dirty="0" err="1" smtClean="0"/>
              <a:t>que</a:t>
            </a:r>
            <a:r>
              <a:rPr lang="en-US" sz="2400" i="1" dirty="0" smtClean="0"/>
              <a:t> </a:t>
            </a:r>
            <a:r>
              <a:rPr lang="en-US" sz="2400" i="1" dirty="0" err="1" smtClean="0"/>
              <a:t>não</a:t>
            </a:r>
            <a:r>
              <a:rPr lang="en-US" sz="2400" i="1" dirty="0" smtClean="0"/>
              <a:t> </a:t>
            </a:r>
            <a:r>
              <a:rPr lang="en-US" sz="2400" i="1" dirty="0" err="1" smtClean="0"/>
              <a:t>possuem</a:t>
            </a:r>
            <a:r>
              <a:rPr lang="en-US" sz="2400" i="1" dirty="0" smtClean="0"/>
              <a:t> um </a:t>
            </a:r>
            <a:r>
              <a:rPr lang="en-US" sz="2400" i="1" dirty="0" err="1" smtClean="0"/>
              <a:t>alicerce</a:t>
            </a:r>
            <a:r>
              <a:rPr lang="en-US" sz="2400" i="1" dirty="0" smtClean="0"/>
              <a:t> </a:t>
            </a:r>
            <a:r>
              <a:rPr lang="en-US" sz="2400" i="1" dirty="0" err="1" smtClean="0"/>
              <a:t>sustentando</a:t>
            </a:r>
            <a:r>
              <a:rPr lang="en-US" sz="2400" i="1" dirty="0" smtClean="0"/>
              <a:t> </a:t>
            </a:r>
            <a:r>
              <a:rPr lang="en-US" sz="2400" i="1" dirty="0" err="1" smtClean="0"/>
              <a:t>sua</a:t>
            </a:r>
            <a:r>
              <a:rPr lang="en-US" sz="2400" i="1" dirty="0" smtClean="0"/>
              <a:t> </a:t>
            </a:r>
            <a:r>
              <a:rPr lang="en-US" sz="2400" i="1" dirty="0" err="1" smtClean="0"/>
              <a:t>estratégia</a:t>
            </a:r>
            <a:r>
              <a:rPr lang="en-US" sz="2400" i="1" dirty="0" smtClean="0"/>
              <a:t>…</a:t>
            </a:r>
            <a:endParaRPr lang="en-US" sz="2400" dirty="0"/>
          </a:p>
          <a:p>
            <a:r>
              <a:rPr lang="en-US" sz="2400" dirty="0" err="1" smtClean="0"/>
              <a:t>Diferentes</a:t>
            </a:r>
            <a:r>
              <a:rPr lang="en-US" sz="2400" dirty="0" smtClean="0"/>
              <a:t> </a:t>
            </a:r>
            <a:r>
              <a:rPr lang="en-US" sz="2400" dirty="0" err="1" smtClean="0"/>
              <a:t>partes</a:t>
            </a:r>
            <a:r>
              <a:rPr lang="en-US" sz="2400" dirty="0" smtClean="0"/>
              <a:t> de </a:t>
            </a:r>
            <a:r>
              <a:rPr lang="en-US" sz="2400" dirty="0" err="1" smtClean="0"/>
              <a:t>nossa</a:t>
            </a:r>
            <a:r>
              <a:rPr lang="en-US" sz="2400" dirty="0" smtClean="0"/>
              <a:t> </a:t>
            </a:r>
            <a:r>
              <a:rPr lang="en-US" sz="2400" dirty="0" err="1" smtClean="0"/>
              <a:t>empresa</a:t>
            </a:r>
            <a:r>
              <a:rPr lang="en-US" sz="2400" dirty="0" smtClean="0"/>
              <a:t> </a:t>
            </a:r>
            <a:r>
              <a:rPr lang="en-US" sz="2400" dirty="0" err="1" smtClean="0"/>
              <a:t>oferecem</a:t>
            </a:r>
            <a:r>
              <a:rPr lang="en-US" sz="2400" dirty="0" smtClean="0"/>
              <a:t> </a:t>
            </a:r>
            <a:r>
              <a:rPr lang="en-US" sz="2400" dirty="0" err="1" smtClean="0"/>
              <a:t>diferentes</a:t>
            </a:r>
            <a:r>
              <a:rPr lang="en-US" sz="2400" dirty="0" smtClean="0"/>
              <a:t> </a:t>
            </a:r>
            <a:r>
              <a:rPr lang="en-US" sz="2400" dirty="0" err="1" smtClean="0"/>
              <a:t>respostas</a:t>
            </a:r>
            <a:r>
              <a:rPr lang="en-US" sz="2400" dirty="0" smtClean="0"/>
              <a:t> </a:t>
            </a:r>
            <a:r>
              <a:rPr lang="en-US" sz="2400" dirty="0" err="1" smtClean="0"/>
              <a:t>às</a:t>
            </a:r>
            <a:r>
              <a:rPr lang="en-US" sz="2400" dirty="0" smtClean="0"/>
              <a:t> </a:t>
            </a:r>
            <a:r>
              <a:rPr lang="en-US" sz="2400" dirty="0" err="1" smtClean="0"/>
              <a:t>mesmas</a:t>
            </a:r>
            <a:r>
              <a:rPr lang="en-US" sz="2400" dirty="0" smtClean="0"/>
              <a:t> </a:t>
            </a:r>
            <a:r>
              <a:rPr lang="en-US" sz="2400" dirty="0" err="1" smtClean="0"/>
              <a:t>perguntas</a:t>
            </a:r>
            <a:r>
              <a:rPr lang="en-US" sz="2400" dirty="0" smtClean="0"/>
              <a:t> dos </a:t>
            </a:r>
            <a:r>
              <a:rPr lang="en-US" sz="2400" dirty="0" err="1" smtClean="0"/>
              <a:t>clientes</a:t>
            </a:r>
            <a:r>
              <a:rPr lang="en-US" sz="2400" dirty="0" smtClean="0"/>
              <a:t>;</a:t>
            </a:r>
          </a:p>
          <a:p>
            <a:r>
              <a:rPr lang="en-US" sz="2400" dirty="0" err="1" smtClean="0"/>
              <a:t>Atender</a:t>
            </a:r>
            <a:r>
              <a:rPr lang="en-US" sz="2400" dirty="0" smtClean="0"/>
              <a:t> a um novo </a:t>
            </a:r>
            <a:r>
              <a:rPr lang="en-US" sz="2400" dirty="0" err="1" smtClean="0"/>
              <a:t>requisito</a:t>
            </a:r>
            <a:r>
              <a:rPr lang="en-US" sz="2400" dirty="0" smtClean="0"/>
              <a:t> </a:t>
            </a:r>
            <a:r>
              <a:rPr lang="en-US" sz="2400" dirty="0" err="1" smtClean="0"/>
              <a:t>regularmente</a:t>
            </a:r>
            <a:r>
              <a:rPr lang="en-US" sz="2400" dirty="0" smtClean="0"/>
              <a:t> </a:t>
            </a:r>
            <a:r>
              <a:rPr lang="en-US" sz="2400" dirty="0" err="1" smtClean="0"/>
              <a:t>ou</a:t>
            </a:r>
            <a:r>
              <a:rPr lang="en-US" sz="2400" dirty="0" smtClean="0"/>
              <a:t> de </a:t>
            </a:r>
            <a:r>
              <a:rPr lang="en-US" sz="2400" dirty="0" err="1" smtClean="0"/>
              <a:t>relatório</a:t>
            </a:r>
            <a:r>
              <a:rPr lang="en-US" sz="2400" dirty="0" smtClean="0"/>
              <a:t> </a:t>
            </a:r>
            <a:r>
              <a:rPr lang="en-US" sz="2400" dirty="0" err="1" smtClean="0"/>
              <a:t>é</a:t>
            </a:r>
            <a:r>
              <a:rPr lang="en-US" sz="2400" dirty="0" smtClean="0"/>
              <a:t> </a:t>
            </a:r>
            <a:r>
              <a:rPr lang="en-US" sz="2400" dirty="0" err="1" smtClean="0"/>
              <a:t>para</a:t>
            </a:r>
            <a:r>
              <a:rPr lang="en-US" sz="2400" dirty="0" smtClean="0"/>
              <a:t> </a:t>
            </a:r>
            <a:r>
              <a:rPr lang="en-US" sz="2400" dirty="0" err="1" smtClean="0"/>
              <a:t>nós</a:t>
            </a:r>
            <a:r>
              <a:rPr lang="en-US" sz="2400" dirty="0" smtClean="0"/>
              <a:t> </a:t>
            </a:r>
            <a:r>
              <a:rPr lang="en-US" sz="2400" dirty="0" err="1" smtClean="0"/>
              <a:t>uma</a:t>
            </a:r>
            <a:r>
              <a:rPr lang="en-US" sz="2400" dirty="0" smtClean="0"/>
              <a:t> </a:t>
            </a:r>
            <a:r>
              <a:rPr lang="en-US" sz="2400" dirty="0" err="1" smtClean="0"/>
              <a:t>grande</a:t>
            </a:r>
            <a:r>
              <a:rPr lang="en-US" sz="2400" dirty="0" smtClean="0"/>
              <a:t> </a:t>
            </a:r>
            <a:r>
              <a:rPr lang="en-US" sz="2400" dirty="0" err="1" smtClean="0"/>
              <a:t>esforço</a:t>
            </a:r>
            <a:r>
              <a:rPr lang="en-US" sz="2400" dirty="0" smtClean="0"/>
              <a:t>, </a:t>
            </a:r>
            <a:r>
              <a:rPr lang="en-US" sz="2400" dirty="0" err="1" smtClean="0"/>
              <a:t>exigindo</a:t>
            </a:r>
            <a:r>
              <a:rPr lang="en-US" sz="2400" dirty="0" smtClean="0"/>
              <a:t> um </a:t>
            </a:r>
            <a:r>
              <a:rPr lang="en-US" sz="2400" dirty="0" err="1" smtClean="0"/>
              <a:t>empurrão</a:t>
            </a:r>
            <a:r>
              <a:rPr lang="en-US" sz="2400" dirty="0" smtClean="0"/>
              <a:t> </a:t>
            </a:r>
            <a:r>
              <a:rPr lang="en-US" sz="2400" dirty="0" err="1" smtClean="0"/>
              <a:t>concentrado</a:t>
            </a:r>
            <a:r>
              <a:rPr lang="en-US" sz="2400" dirty="0" smtClean="0"/>
              <a:t> </a:t>
            </a:r>
            <a:r>
              <a:rPr lang="en-US" sz="2400" dirty="0" err="1" smtClean="0"/>
              <a:t>por</a:t>
            </a:r>
            <a:r>
              <a:rPr lang="en-US" sz="2400" dirty="0" smtClean="0"/>
              <a:t> parte da </a:t>
            </a:r>
            <a:r>
              <a:rPr lang="en-US" sz="2400" dirty="0" err="1" smtClean="0"/>
              <a:t>cúpula</a:t>
            </a:r>
            <a:r>
              <a:rPr lang="en-US" sz="2400" dirty="0" smtClean="0"/>
              <a:t> e um </a:t>
            </a:r>
            <a:r>
              <a:rPr lang="en-US" sz="2400" dirty="0" err="1" smtClean="0"/>
              <a:t>investimento</a:t>
            </a:r>
            <a:r>
              <a:rPr lang="en-US" sz="2400" dirty="0" smtClean="0"/>
              <a:t> </a:t>
            </a:r>
            <a:r>
              <a:rPr lang="en-US" sz="2400" dirty="0" err="1" smtClean="0"/>
              <a:t>siginificativo</a:t>
            </a:r>
            <a:r>
              <a:rPr lang="en-US" sz="2400" dirty="0" smtClean="0"/>
              <a:t> </a:t>
            </a:r>
            <a:r>
              <a:rPr lang="en-US" sz="2400" dirty="0" err="1" smtClean="0"/>
              <a:t>em</a:t>
            </a:r>
            <a:r>
              <a:rPr lang="en-US" sz="2400" dirty="0" smtClean="0"/>
              <a:t> infra-</a:t>
            </a:r>
            <a:r>
              <a:rPr lang="en-US" sz="2400" dirty="0" err="1" smtClean="0"/>
              <a:t>estrutura</a:t>
            </a:r>
            <a:r>
              <a:rPr lang="en-US" sz="2400" dirty="0" smtClean="0"/>
              <a:t>;</a:t>
            </a:r>
          </a:p>
          <a:p>
            <a:r>
              <a:rPr lang="en-US" sz="2400" dirty="0" err="1" smtClean="0"/>
              <a:t>Nossa</a:t>
            </a:r>
            <a:r>
              <a:rPr lang="en-US" sz="2400" dirty="0" smtClean="0"/>
              <a:t> </a:t>
            </a:r>
            <a:r>
              <a:rPr lang="en-US" sz="2400" dirty="0" err="1" smtClean="0"/>
              <a:t>empresa</a:t>
            </a:r>
            <a:r>
              <a:rPr lang="en-US" sz="2400" dirty="0" smtClean="0"/>
              <a:t> </a:t>
            </a:r>
            <a:r>
              <a:rPr lang="en-US" sz="2400" dirty="0" err="1" smtClean="0"/>
              <a:t>carece</a:t>
            </a:r>
            <a:r>
              <a:rPr lang="en-US" sz="2400" dirty="0" smtClean="0"/>
              <a:t> de </a:t>
            </a:r>
            <a:r>
              <a:rPr lang="en-US" sz="2400" dirty="0" err="1" smtClean="0"/>
              <a:t>agilidade</a:t>
            </a:r>
            <a:r>
              <a:rPr lang="en-US" sz="2400" dirty="0" smtClean="0"/>
              <a:t>, </a:t>
            </a:r>
            <a:r>
              <a:rPr lang="en-US" sz="2400" dirty="0" err="1" smtClean="0"/>
              <a:t>cada</a:t>
            </a:r>
            <a:r>
              <a:rPr lang="en-US" sz="2400" dirty="0" smtClean="0"/>
              <a:t> nova </a:t>
            </a:r>
            <a:r>
              <a:rPr lang="en-US" sz="2400" dirty="0" err="1" smtClean="0"/>
              <a:t>iniciativa</a:t>
            </a:r>
            <a:r>
              <a:rPr lang="en-US" sz="2400" dirty="0" smtClean="0"/>
              <a:t> </a:t>
            </a:r>
            <a:r>
              <a:rPr lang="en-US" sz="2400" dirty="0" err="1" smtClean="0"/>
              <a:t>estratégica</a:t>
            </a:r>
            <a:r>
              <a:rPr lang="en-US" sz="2400" dirty="0" smtClean="0"/>
              <a:t> </a:t>
            </a:r>
            <a:r>
              <a:rPr lang="en-US" sz="2400" dirty="0" err="1" smtClean="0"/>
              <a:t>é</a:t>
            </a:r>
            <a:r>
              <a:rPr lang="en-US" sz="2400" dirty="0" smtClean="0"/>
              <a:t> </a:t>
            </a:r>
            <a:r>
              <a:rPr lang="en-US" sz="2400" dirty="0" err="1" smtClean="0"/>
              <a:t>como</a:t>
            </a:r>
            <a:r>
              <a:rPr lang="en-US" sz="2400" dirty="0" smtClean="0"/>
              <a:t> </a:t>
            </a:r>
            <a:r>
              <a:rPr lang="en-US" sz="2400" dirty="0" err="1" smtClean="0"/>
              <a:t>começar</a:t>
            </a:r>
            <a:r>
              <a:rPr lang="en-US" sz="2400" dirty="0" smtClean="0"/>
              <a:t> do zero;</a:t>
            </a:r>
          </a:p>
        </p:txBody>
      </p:sp>
    </p:spTree>
    <p:extLst>
      <p:ext uri="{BB962C8B-B14F-4D97-AF65-F5344CB8AC3E}">
        <p14:creationId xmlns:p14="http://schemas.microsoft.com/office/powerpoint/2010/main" val="21993491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47625"/>
            <a:ext cx="8229600" cy="1143000"/>
          </a:xfrm>
        </p:spPr>
        <p:txBody>
          <a:bodyPr/>
          <a:lstStyle/>
          <a:p>
            <a:pPr algn="ctr"/>
            <a:r>
              <a:rPr lang="en-US" dirty="0"/>
              <a:t> </a:t>
            </a:r>
            <a:r>
              <a:rPr lang="en-US" dirty="0" err="1" smtClean="0"/>
              <a:t>Você</a:t>
            </a:r>
            <a:r>
              <a:rPr lang="en-US" dirty="0" smtClean="0"/>
              <a:t> tem um </a:t>
            </a:r>
            <a:r>
              <a:rPr lang="en-US" dirty="0" err="1" smtClean="0"/>
              <a:t>bom</a:t>
            </a:r>
            <a:r>
              <a:rPr lang="en-US" dirty="0" smtClean="0"/>
              <a:t> </a:t>
            </a:r>
            <a:br>
              <a:rPr lang="en-US" dirty="0" smtClean="0"/>
            </a:br>
            <a:r>
              <a:rPr lang="en-US" dirty="0" err="1" smtClean="0"/>
              <a:t>Alicerce</a:t>
            </a:r>
            <a:r>
              <a:rPr lang="en-US" dirty="0" smtClean="0"/>
              <a:t> de </a:t>
            </a:r>
            <a:r>
              <a:rPr lang="en-US" dirty="0" err="1" smtClean="0"/>
              <a:t>Execução</a:t>
            </a:r>
            <a:r>
              <a:rPr lang="en-US" dirty="0" smtClean="0"/>
              <a:t>? </a:t>
            </a:r>
            <a:r>
              <a:rPr lang="en-US" sz="1800" dirty="0" smtClean="0"/>
              <a:t>2/</a:t>
            </a:r>
            <a:r>
              <a:rPr lang="en-US" sz="1800" dirty="0"/>
              <a:t>2</a:t>
            </a:r>
          </a:p>
        </p:txBody>
      </p:sp>
      <p:sp>
        <p:nvSpPr>
          <p:cNvPr id="3" name="Content Placeholder 2"/>
          <p:cNvSpPr>
            <a:spLocks noGrp="1"/>
          </p:cNvSpPr>
          <p:nvPr>
            <p:ph idx="1"/>
          </p:nvPr>
        </p:nvSpPr>
        <p:spPr>
          <a:xfrm>
            <a:off x="323528" y="1340768"/>
            <a:ext cx="8568952" cy="4525963"/>
          </a:xfrm>
        </p:spPr>
        <p:txBody>
          <a:bodyPr/>
          <a:lstStyle/>
          <a:p>
            <a:r>
              <a:rPr lang="en-US" sz="2400" dirty="0" smtClean="0"/>
              <a:t>As </a:t>
            </a:r>
            <a:r>
              <a:rPr lang="en-US" sz="2400" dirty="0" err="1" smtClean="0"/>
              <a:t>informações</a:t>
            </a:r>
            <a:r>
              <a:rPr lang="en-US" sz="2400" dirty="0" smtClean="0"/>
              <a:t> </a:t>
            </a:r>
            <a:r>
              <a:rPr lang="en-US" sz="2400" dirty="0" err="1" smtClean="0"/>
              <a:t>necessárias</a:t>
            </a:r>
            <a:r>
              <a:rPr lang="en-US" sz="2400" dirty="0" smtClean="0"/>
              <a:t> </a:t>
            </a:r>
            <a:r>
              <a:rPr lang="en-US" sz="2400" dirty="0" err="1" smtClean="0"/>
              <a:t>para</a:t>
            </a:r>
            <a:r>
              <a:rPr lang="en-US" sz="2400" dirty="0" smtClean="0"/>
              <a:t> </a:t>
            </a:r>
            <a:r>
              <a:rPr lang="en-US" sz="2400" dirty="0" err="1" smtClean="0"/>
              <a:t>tomar</a:t>
            </a:r>
            <a:r>
              <a:rPr lang="en-US" sz="2400" dirty="0" smtClean="0"/>
              <a:t> </a:t>
            </a:r>
            <a:r>
              <a:rPr lang="en-US" sz="2400" dirty="0" err="1" smtClean="0"/>
              <a:t>decisões</a:t>
            </a:r>
            <a:r>
              <a:rPr lang="en-US" sz="2400" dirty="0" smtClean="0"/>
              <a:t> </a:t>
            </a:r>
            <a:r>
              <a:rPr lang="en-US" sz="2400" dirty="0" err="1" smtClean="0"/>
              <a:t>centrais</a:t>
            </a:r>
            <a:r>
              <a:rPr lang="en-US" sz="2400" dirty="0" smtClean="0"/>
              <a:t> </a:t>
            </a:r>
            <a:r>
              <a:rPr lang="en-US" sz="2400" dirty="0" err="1" smtClean="0"/>
              <a:t>sobre</a:t>
            </a:r>
            <a:r>
              <a:rPr lang="en-US" sz="2400" dirty="0" smtClean="0"/>
              <a:t> </a:t>
            </a:r>
            <a:r>
              <a:rPr lang="en-US" sz="2400" dirty="0" err="1" smtClean="0"/>
              <a:t>produtos</a:t>
            </a:r>
            <a:r>
              <a:rPr lang="en-US" sz="2400" dirty="0" smtClean="0"/>
              <a:t> e </a:t>
            </a:r>
            <a:r>
              <a:rPr lang="en-US" sz="2400" dirty="0" err="1" smtClean="0"/>
              <a:t>clientes</a:t>
            </a:r>
            <a:r>
              <a:rPr lang="en-US" sz="2400" dirty="0" smtClean="0"/>
              <a:t> </a:t>
            </a:r>
            <a:r>
              <a:rPr lang="en-US" sz="2400" dirty="0" err="1" smtClean="0"/>
              <a:t>não</a:t>
            </a:r>
            <a:r>
              <a:rPr lang="en-US" sz="2400" dirty="0" smtClean="0"/>
              <a:t> </a:t>
            </a:r>
            <a:r>
              <a:rPr lang="en-US" sz="2400" dirty="0" err="1" smtClean="0"/>
              <a:t>estão</a:t>
            </a:r>
            <a:r>
              <a:rPr lang="en-US" sz="2400" dirty="0" smtClean="0"/>
              <a:t> </a:t>
            </a:r>
            <a:r>
              <a:rPr lang="en-US" sz="2400" dirty="0" err="1" smtClean="0"/>
              <a:t>disponíveis</a:t>
            </a:r>
            <a:r>
              <a:rPr lang="en-US" sz="2400" dirty="0" smtClean="0"/>
              <a:t>;</a:t>
            </a:r>
          </a:p>
          <a:p>
            <a:r>
              <a:rPr lang="en-US" sz="2400" dirty="0" smtClean="0"/>
              <a:t>Uma parte </a:t>
            </a:r>
            <a:r>
              <a:rPr lang="en-US" sz="2400" dirty="0" err="1" smtClean="0"/>
              <a:t>significativa</a:t>
            </a:r>
            <a:r>
              <a:rPr lang="en-US" sz="2400" dirty="0" smtClean="0"/>
              <a:t> do </a:t>
            </a:r>
            <a:r>
              <a:rPr lang="en-US" sz="2400" dirty="0" err="1" smtClean="0"/>
              <a:t>trabalho</a:t>
            </a:r>
            <a:r>
              <a:rPr lang="en-US" sz="2400" dirty="0" smtClean="0"/>
              <a:t> das </a:t>
            </a:r>
            <a:r>
              <a:rPr lang="en-US" sz="2400" dirty="0" err="1" smtClean="0"/>
              <a:t>pessoas</a:t>
            </a:r>
            <a:r>
              <a:rPr lang="en-US" sz="2400" dirty="0" smtClean="0"/>
              <a:t> </a:t>
            </a:r>
            <a:r>
              <a:rPr lang="en-US" sz="2400" dirty="0" err="1" smtClean="0"/>
              <a:t>é</a:t>
            </a:r>
            <a:r>
              <a:rPr lang="en-US" sz="2400" dirty="0" smtClean="0"/>
              <a:t> </a:t>
            </a:r>
            <a:r>
              <a:rPr lang="en-US" sz="2400" dirty="0" err="1" smtClean="0"/>
              <a:t>tirar</a:t>
            </a:r>
            <a:r>
              <a:rPr lang="en-US" sz="2400" dirty="0" smtClean="0"/>
              <a:t> dados de um </a:t>
            </a:r>
            <a:r>
              <a:rPr lang="en-US" sz="2400" dirty="0" err="1" smtClean="0"/>
              <a:t>conjunto</a:t>
            </a:r>
            <a:r>
              <a:rPr lang="en-US" sz="2400" dirty="0" smtClean="0"/>
              <a:t> de </a:t>
            </a:r>
            <a:r>
              <a:rPr lang="en-US" sz="2400" dirty="0" err="1" smtClean="0"/>
              <a:t>sistemas</a:t>
            </a:r>
            <a:r>
              <a:rPr lang="en-US" sz="2400" dirty="0" smtClean="0"/>
              <a:t>, </a:t>
            </a:r>
            <a:r>
              <a:rPr lang="en-US" sz="2400" dirty="0" err="1" smtClean="0"/>
              <a:t>manipulá</a:t>
            </a:r>
            <a:r>
              <a:rPr lang="en-US" sz="2400" dirty="0" smtClean="0"/>
              <a:t>-los e </a:t>
            </a:r>
            <a:r>
              <a:rPr lang="en-US" sz="2400" dirty="0" err="1" smtClean="0"/>
              <a:t>registrá</a:t>
            </a:r>
            <a:r>
              <a:rPr lang="en-US" sz="2400" dirty="0" smtClean="0"/>
              <a:t>-los </a:t>
            </a:r>
            <a:r>
              <a:rPr lang="en-US" sz="2400" dirty="0" err="1" smtClean="0"/>
              <a:t>em</a:t>
            </a:r>
            <a:r>
              <a:rPr lang="en-US" sz="2400" dirty="0" smtClean="0"/>
              <a:t> outros </a:t>
            </a:r>
            <a:r>
              <a:rPr lang="en-US" sz="2400" dirty="0" err="1" smtClean="0"/>
              <a:t>sistemas</a:t>
            </a:r>
            <a:r>
              <a:rPr lang="en-US" sz="2400" dirty="0" smtClean="0"/>
              <a:t>;</a:t>
            </a:r>
          </a:p>
          <a:p>
            <a:r>
              <a:rPr lang="en-US" sz="2400" dirty="0" smtClean="0"/>
              <a:t>A </a:t>
            </a:r>
            <a:r>
              <a:rPr lang="en-US" sz="2400" dirty="0" err="1" smtClean="0"/>
              <a:t>alta</a:t>
            </a:r>
            <a:r>
              <a:rPr lang="en-US" sz="2400" dirty="0" smtClean="0"/>
              <a:t> </a:t>
            </a:r>
            <a:r>
              <a:rPr lang="en-US" sz="2400" dirty="0" err="1" smtClean="0"/>
              <a:t>administração</a:t>
            </a:r>
            <a:r>
              <a:rPr lang="en-US" sz="2400" dirty="0" smtClean="0"/>
              <a:t> </a:t>
            </a:r>
            <a:r>
              <a:rPr lang="en-US" sz="2400" dirty="0" err="1" smtClean="0"/>
              <a:t>receia</a:t>
            </a:r>
            <a:r>
              <a:rPr lang="en-US" sz="2400" dirty="0" smtClean="0"/>
              <a:t> </a:t>
            </a:r>
            <a:r>
              <a:rPr lang="en-US" sz="2400" dirty="0" err="1" smtClean="0"/>
              <a:t>discutir</a:t>
            </a:r>
            <a:r>
              <a:rPr lang="en-US" sz="2400" dirty="0" smtClean="0"/>
              <a:t> </a:t>
            </a:r>
            <a:r>
              <a:rPr lang="en-US" sz="2400" dirty="0" err="1" smtClean="0"/>
              <a:t>itens</a:t>
            </a:r>
            <a:r>
              <a:rPr lang="en-US" sz="2400" dirty="0" smtClean="0"/>
              <a:t> da agenda de TI;</a:t>
            </a:r>
          </a:p>
          <a:p>
            <a:r>
              <a:rPr lang="en-US" sz="2400" dirty="0" err="1" smtClean="0"/>
              <a:t>Não</a:t>
            </a:r>
            <a:r>
              <a:rPr lang="en-US" sz="2400" dirty="0" smtClean="0"/>
              <a:t> </a:t>
            </a:r>
            <a:r>
              <a:rPr lang="en-US" sz="2400" dirty="0" err="1" smtClean="0"/>
              <a:t>sabemos</a:t>
            </a:r>
            <a:r>
              <a:rPr lang="en-US" sz="2400" dirty="0" smtClean="0"/>
              <a:t> se </a:t>
            </a:r>
            <a:r>
              <a:rPr lang="en-US" sz="2400" dirty="0" err="1" smtClean="0"/>
              <a:t>nossa</a:t>
            </a:r>
            <a:r>
              <a:rPr lang="en-US" sz="2400" dirty="0" smtClean="0"/>
              <a:t> </a:t>
            </a:r>
            <a:r>
              <a:rPr lang="en-US" sz="2400" dirty="0" err="1" smtClean="0"/>
              <a:t>empresa</a:t>
            </a:r>
            <a:r>
              <a:rPr lang="en-US" sz="2400" dirty="0" smtClean="0"/>
              <a:t> </a:t>
            </a:r>
            <a:r>
              <a:rPr lang="en-US" sz="2400" dirty="0" err="1" smtClean="0"/>
              <a:t>extrai</a:t>
            </a:r>
            <a:r>
              <a:rPr lang="en-US" sz="2400" dirty="0" smtClean="0"/>
              <a:t> </a:t>
            </a:r>
            <a:r>
              <a:rPr lang="en-US" sz="2400" dirty="0" err="1" smtClean="0"/>
              <a:t>algo</a:t>
            </a:r>
            <a:r>
              <a:rPr lang="en-US" sz="2400" dirty="0" smtClean="0"/>
              <a:t> de valor de TI</a:t>
            </a:r>
            <a:r>
              <a:rPr lang="en-US" sz="2400" dirty="0"/>
              <a:t>;</a:t>
            </a:r>
            <a:endParaRPr lang="en-US" sz="2400" dirty="0" smtClean="0"/>
          </a:p>
          <a:p>
            <a:r>
              <a:rPr lang="en-US" sz="2400" dirty="0" err="1" smtClean="0"/>
              <a:t>Baixa</a:t>
            </a:r>
            <a:r>
              <a:rPr lang="en-US" sz="2400" dirty="0" smtClean="0"/>
              <a:t> </a:t>
            </a:r>
            <a:r>
              <a:rPr lang="en-US" sz="2400" dirty="0" err="1" smtClean="0"/>
              <a:t>Produtividade</a:t>
            </a:r>
            <a:r>
              <a:rPr lang="en-US" sz="2400" dirty="0" smtClean="0"/>
              <a:t> e forte </a:t>
            </a:r>
            <a:r>
              <a:rPr lang="en-US" sz="2400" dirty="0" err="1" smtClean="0"/>
              <a:t>pressão</a:t>
            </a:r>
            <a:r>
              <a:rPr lang="en-US" sz="2400" dirty="0" smtClean="0"/>
              <a:t>.</a:t>
            </a:r>
          </a:p>
          <a:p>
            <a:r>
              <a:rPr lang="en-US" sz="2400" dirty="0"/>
              <a:t>A TI </a:t>
            </a:r>
            <a:r>
              <a:rPr lang="en-US" sz="2400" dirty="0" err="1"/>
              <a:t>é</a:t>
            </a:r>
            <a:r>
              <a:rPr lang="en-US" sz="2400" dirty="0"/>
              <a:t> </a:t>
            </a:r>
            <a:r>
              <a:rPr lang="en-US" sz="2400" dirty="0" err="1"/>
              <a:t>sempre</a:t>
            </a:r>
            <a:r>
              <a:rPr lang="en-US" sz="2400" dirty="0"/>
              <a:t> um </a:t>
            </a:r>
            <a:r>
              <a:rPr lang="en-US" sz="2400" dirty="0" err="1"/>
              <a:t>gargalo</a:t>
            </a:r>
            <a:r>
              <a:rPr lang="en-US" sz="2400" dirty="0"/>
              <a:t>;</a:t>
            </a:r>
          </a:p>
          <a:p>
            <a:r>
              <a:rPr lang="en-US" sz="2400" dirty="0" err="1"/>
              <a:t>Existem</a:t>
            </a:r>
            <a:r>
              <a:rPr lang="en-US" sz="2400" dirty="0"/>
              <a:t> </a:t>
            </a:r>
            <a:r>
              <a:rPr lang="en-US" sz="2400" dirty="0" err="1"/>
              <a:t>diferentes</a:t>
            </a:r>
            <a:r>
              <a:rPr lang="en-US" sz="2400" dirty="0"/>
              <a:t> </a:t>
            </a:r>
            <a:r>
              <a:rPr lang="en-US" sz="2400" dirty="0" err="1"/>
              <a:t>processos</a:t>
            </a:r>
            <a:r>
              <a:rPr lang="en-US" sz="2400" dirty="0"/>
              <a:t> de </a:t>
            </a:r>
            <a:r>
              <a:rPr lang="en-US" sz="2400" dirty="0" err="1"/>
              <a:t>negócios</a:t>
            </a:r>
            <a:r>
              <a:rPr lang="en-US" sz="2400" dirty="0"/>
              <a:t> </a:t>
            </a:r>
            <a:r>
              <a:rPr lang="en-US" sz="2400" dirty="0" err="1"/>
              <a:t>concluindo</a:t>
            </a:r>
            <a:r>
              <a:rPr lang="en-US" sz="2400" dirty="0"/>
              <a:t> a </a:t>
            </a:r>
            <a:r>
              <a:rPr lang="en-US" sz="2400" dirty="0" err="1"/>
              <a:t>mesma</a:t>
            </a:r>
            <a:r>
              <a:rPr lang="en-US" sz="2400" dirty="0"/>
              <a:t> </a:t>
            </a:r>
            <a:r>
              <a:rPr lang="en-US" sz="2400" dirty="0" err="1"/>
              <a:t>atividade</a:t>
            </a:r>
            <a:r>
              <a:rPr lang="en-US" sz="2400" dirty="0"/>
              <a:t> </a:t>
            </a:r>
            <a:r>
              <a:rPr lang="en-US" sz="2400" dirty="0" err="1"/>
              <a:t>por</a:t>
            </a:r>
            <a:r>
              <a:rPr lang="en-US" sz="2400" dirty="0"/>
              <a:t> </a:t>
            </a:r>
            <a:r>
              <a:rPr lang="en-US" sz="2400" dirty="0" err="1"/>
              <a:t>toda</a:t>
            </a:r>
            <a:r>
              <a:rPr lang="en-US" sz="2400" dirty="0"/>
              <a:t> a </a:t>
            </a:r>
            <a:r>
              <a:rPr lang="en-US" sz="2400" dirty="0" err="1"/>
              <a:t>empresa</a:t>
            </a:r>
            <a:r>
              <a:rPr lang="en-US" sz="2400" dirty="0"/>
              <a:t>, </a:t>
            </a:r>
            <a:r>
              <a:rPr lang="en-US" sz="2400" dirty="0" err="1"/>
              <a:t>cada</a:t>
            </a:r>
            <a:r>
              <a:rPr lang="en-US" sz="2400" dirty="0"/>
              <a:t> um com um </a:t>
            </a:r>
            <a:r>
              <a:rPr lang="en-US" sz="2400" dirty="0" err="1"/>
              <a:t>sistema</a:t>
            </a:r>
            <a:r>
              <a:rPr lang="en-US" sz="2400" dirty="0"/>
              <a:t> </a:t>
            </a:r>
            <a:r>
              <a:rPr lang="en-US" sz="2400" dirty="0" err="1"/>
              <a:t>diferente</a:t>
            </a:r>
            <a:r>
              <a:rPr lang="en-US" sz="2400" dirty="0"/>
              <a:t>.</a:t>
            </a:r>
          </a:p>
          <a:p>
            <a:endParaRPr lang="en-US" sz="2400" dirty="0"/>
          </a:p>
        </p:txBody>
      </p:sp>
    </p:spTree>
    <p:extLst>
      <p:ext uri="{BB962C8B-B14F-4D97-AF65-F5344CB8AC3E}">
        <p14:creationId xmlns:p14="http://schemas.microsoft.com/office/powerpoint/2010/main" val="18075963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153988" y="6502400"/>
            <a:ext cx="1006475" cy="320675"/>
          </a:xfrm>
          <a:prstGeom prst="rect">
            <a:avLst/>
          </a:prstGeom>
        </p:spPr>
        <p:txBody>
          <a:bodyPr/>
          <a:lstStyle/>
          <a:p>
            <a:fld id="{C0A4381A-6B68-494D-97E9-D46D9E495FA7}" type="slidenum">
              <a:rPr lang="en-US"/>
              <a:pPr/>
              <a:t>14</a:t>
            </a:fld>
            <a:endParaRPr lang="en-US"/>
          </a:p>
        </p:txBody>
      </p:sp>
      <p:sp>
        <p:nvSpPr>
          <p:cNvPr id="1781762" name="Rectangle 2"/>
          <p:cNvSpPr>
            <a:spLocks noGrp="1" noChangeArrowheads="1"/>
          </p:cNvSpPr>
          <p:nvPr>
            <p:ph type="title"/>
          </p:nvPr>
        </p:nvSpPr>
        <p:spPr>
          <a:xfrm>
            <a:off x="2483768" y="188640"/>
            <a:ext cx="8245475" cy="498475"/>
          </a:xfrm>
        </p:spPr>
        <p:txBody>
          <a:bodyPr/>
          <a:lstStyle/>
          <a:p>
            <a:pPr defTabSz="762000"/>
            <a:r>
              <a:rPr lang="pt-BR" sz="2800" b="1" dirty="0"/>
              <a:t>Maioria dos </a:t>
            </a:r>
            <a:r>
              <a:rPr lang="pt-BR" sz="2800" b="1" dirty="0" err="1"/>
              <a:t>CIOs</a:t>
            </a:r>
            <a:r>
              <a:rPr lang="pt-BR" sz="2800" b="1" dirty="0"/>
              <a:t> integra o </a:t>
            </a:r>
            <a:r>
              <a:rPr lang="pt-BR" sz="2800" b="1" dirty="0" err="1" smtClean="0"/>
              <a:t>board</a:t>
            </a:r>
            <a:r>
              <a:rPr lang="pt-BR" sz="2800" b="1" dirty="0" smtClean="0"/>
              <a:t> </a:t>
            </a:r>
            <a:br>
              <a:rPr lang="pt-BR" sz="2800" b="1" dirty="0" smtClean="0"/>
            </a:br>
            <a:r>
              <a:rPr lang="pt-BR" sz="2800" b="1" dirty="0" smtClean="0"/>
              <a:t>mas </a:t>
            </a:r>
            <a:r>
              <a:rPr lang="pt-BR" sz="2800" b="1" dirty="0"/>
              <a:t>não influência no </a:t>
            </a:r>
            <a:r>
              <a:rPr lang="pt-BR" sz="2800" b="1" dirty="0" smtClean="0"/>
              <a:t>negócio 1/3</a:t>
            </a:r>
            <a:endParaRPr lang="pt-BR" sz="2800" b="1" dirty="0"/>
          </a:p>
        </p:txBody>
      </p:sp>
      <p:pic>
        <p:nvPicPr>
          <p:cNvPr id="2" name="Picture 1" descr="Cerebro CEO_8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052735"/>
            <a:ext cx="7920880" cy="5940661"/>
          </a:xfrm>
          <a:prstGeom prst="rect">
            <a:avLst/>
          </a:prstGeom>
        </p:spPr>
      </p:pic>
    </p:spTree>
    <p:extLst>
      <p:ext uri="{BB962C8B-B14F-4D97-AF65-F5344CB8AC3E}">
        <p14:creationId xmlns:p14="http://schemas.microsoft.com/office/powerpoint/2010/main" val="1466876604"/>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116632"/>
            <a:ext cx="8229600" cy="1143000"/>
          </a:xfrm>
        </p:spPr>
        <p:txBody>
          <a:bodyPr/>
          <a:lstStyle/>
          <a:p>
            <a:r>
              <a:rPr lang="pt-BR" sz="2800" b="1" dirty="0"/>
              <a:t>Maioria dos </a:t>
            </a:r>
            <a:r>
              <a:rPr lang="pt-BR" sz="2800" b="1" dirty="0" err="1"/>
              <a:t>CIOs</a:t>
            </a:r>
            <a:r>
              <a:rPr lang="pt-BR" sz="2800" b="1" dirty="0"/>
              <a:t> integra o </a:t>
            </a:r>
            <a:r>
              <a:rPr lang="pt-BR" sz="2800" b="1" dirty="0" err="1" smtClean="0"/>
              <a:t>board</a:t>
            </a:r>
            <a:r>
              <a:rPr lang="pt-BR" sz="2800" b="1" dirty="0" smtClean="0"/>
              <a:t> </a:t>
            </a:r>
            <a:br>
              <a:rPr lang="pt-BR" sz="2800" b="1" dirty="0" smtClean="0"/>
            </a:br>
            <a:r>
              <a:rPr lang="pt-BR" sz="2800" b="1" dirty="0" smtClean="0"/>
              <a:t>mas </a:t>
            </a:r>
            <a:r>
              <a:rPr lang="pt-BR" sz="2800" b="1" dirty="0"/>
              <a:t>não influência no negócio </a:t>
            </a:r>
            <a:r>
              <a:rPr lang="pt-BR" sz="2800" b="1" dirty="0" smtClean="0"/>
              <a:t>2/</a:t>
            </a:r>
            <a:r>
              <a:rPr lang="pt-BR" sz="2800" b="1" dirty="0"/>
              <a:t>3</a:t>
            </a:r>
            <a:endParaRPr lang="en-US" sz="2800" dirty="0"/>
          </a:p>
        </p:txBody>
      </p:sp>
      <p:sp>
        <p:nvSpPr>
          <p:cNvPr id="5" name="Rectangle 3"/>
          <p:cNvSpPr txBox="1">
            <a:spLocks noChangeArrowheads="1"/>
          </p:cNvSpPr>
          <p:nvPr/>
        </p:nvSpPr>
        <p:spPr>
          <a:xfrm>
            <a:off x="0" y="980728"/>
            <a:ext cx="8374707" cy="4178300"/>
          </a:xfrm>
          <a:prstGeom prst="rect">
            <a:avLst/>
          </a:prstGeom>
        </p:spPr>
        <p:txBody>
          <a:bodyPr/>
          <a:lstStyle>
            <a:lvl1pPr marL="342900" indent="-342900" algn="l" rtl="0" eaLnBrk="0" fontAlgn="base" hangingPunct="0">
              <a:spcBef>
                <a:spcPct val="20000"/>
              </a:spcBef>
              <a:spcAft>
                <a:spcPct val="30000"/>
              </a:spcAft>
              <a:buChar char="•"/>
              <a:defRPr sz="3200">
                <a:solidFill>
                  <a:schemeClr val="tx1"/>
                </a:solidFill>
                <a:latin typeface="+mn-lt"/>
                <a:ea typeface="ＭＳ Ｐゴシック" charset="-128"/>
                <a:cs typeface="+mn-cs"/>
              </a:defRPr>
            </a:lvl1pPr>
            <a:lvl2pPr marL="742950" indent="-285750" algn="l" rtl="0" eaLnBrk="0" fontAlgn="base" hangingPunct="0">
              <a:spcBef>
                <a:spcPct val="20000"/>
              </a:spcBef>
              <a:spcAft>
                <a:spcPct val="3000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3000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3000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30000"/>
              </a:spcAft>
              <a:buChar char="»"/>
              <a:defRPr sz="2000">
                <a:solidFill>
                  <a:schemeClr val="tx1"/>
                </a:solidFill>
                <a:latin typeface="+mn-lt"/>
                <a:ea typeface="ＭＳ Ｐゴシック" charset="-128"/>
              </a:defRPr>
            </a:lvl5pPr>
            <a:lvl6pPr marL="2514600" indent="-228600" algn="l" rtl="0" fontAlgn="base">
              <a:spcBef>
                <a:spcPct val="20000"/>
              </a:spcBef>
              <a:spcAft>
                <a:spcPct val="30000"/>
              </a:spcAft>
              <a:buChar char="»"/>
              <a:defRPr sz="2000">
                <a:solidFill>
                  <a:schemeClr val="tx1"/>
                </a:solidFill>
                <a:latin typeface="+mn-lt"/>
              </a:defRPr>
            </a:lvl6pPr>
            <a:lvl7pPr marL="2971800" indent="-228600" algn="l" rtl="0" fontAlgn="base">
              <a:spcBef>
                <a:spcPct val="20000"/>
              </a:spcBef>
              <a:spcAft>
                <a:spcPct val="30000"/>
              </a:spcAft>
              <a:buChar char="»"/>
              <a:defRPr sz="2000">
                <a:solidFill>
                  <a:schemeClr val="tx1"/>
                </a:solidFill>
                <a:latin typeface="+mn-lt"/>
              </a:defRPr>
            </a:lvl7pPr>
            <a:lvl8pPr marL="3429000" indent="-228600" algn="l" rtl="0" fontAlgn="base">
              <a:spcBef>
                <a:spcPct val="20000"/>
              </a:spcBef>
              <a:spcAft>
                <a:spcPct val="30000"/>
              </a:spcAft>
              <a:buChar char="»"/>
              <a:defRPr sz="2000">
                <a:solidFill>
                  <a:schemeClr val="tx1"/>
                </a:solidFill>
                <a:latin typeface="+mn-lt"/>
              </a:defRPr>
            </a:lvl8pPr>
            <a:lvl9pPr marL="3886200" indent="-228600" algn="l" rtl="0" fontAlgn="base">
              <a:spcBef>
                <a:spcPct val="20000"/>
              </a:spcBef>
              <a:spcAft>
                <a:spcPct val="30000"/>
              </a:spcAft>
              <a:buChar char="»"/>
              <a:defRPr sz="2000">
                <a:solidFill>
                  <a:schemeClr val="tx1"/>
                </a:solidFill>
                <a:latin typeface="+mn-lt"/>
              </a:defRPr>
            </a:lvl9pPr>
          </a:lstStyle>
          <a:p>
            <a:pPr marL="619125" lvl="1" indent="-238125" defTabSz="762000"/>
            <a:r>
              <a:rPr lang="pt-BR" dirty="0" smtClean="0"/>
              <a:t>A maioria dos </a:t>
            </a:r>
            <a:r>
              <a:rPr lang="pt-BR" dirty="0" err="1" smtClean="0"/>
              <a:t>CIOs</a:t>
            </a:r>
            <a:r>
              <a:rPr lang="pt-BR" dirty="0" smtClean="0"/>
              <a:t> já passou a integrar os conselhos de administração das empresas, mas continua a ter pouca influência sobre as estratégias de negócio, segundo estudo recente da Bull </a:t>
            </a:r>
            <a:r>
              <a:rPr lang="pt-BR" dirty="0" err="1" smtClean="0"/>
              <a:t>Information</a:t>
            </a:r>
            <a:r>
              <a:rPr lang="pt-BR" dirty="0" smtClean="0"/>
              <a:t> Systems com 150 líderes de TI. Cerca de  80% dos </a:t>
            </a:r>
            <a:r>
              <a:rPr lang="pt-BR" dirty="0" err="1" smtClean="0"/>
              <a:t>CIOs</a:t>
            </a:r>
            <a:r>
              <a:rPr lang="pt-BR" dirty="0" smtClean="0"/>
              <a:t> ouvidos têm agora um lugar à mesa da administração e quase todos (93%) se reportam diretamente ao CEO. Mas a maioria ainda luta para ter qualquer influência real sobre as estratégias de negócio das empresas para as quais trabalha. Menos de 10%  deles têm liberdade para definir a sua própria agenda no seu emprego atual.</a:t>
            </a:r>
            <a:endParaRPr lang="pt-BR" dirty="0"/>
          </a:p>
        </p:txBody>
      </p:sp>
    </p:spTree>
    <p:extLst>
      <p:ext uri="{BB962C8B-B14F-4D97-AF65-F5344CB8AC3E}">
        <p14:creationId xmlns:p14="http://schemas.microsoft.com/office/powerpoint/2010/main" val="5166581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153988" y="6502400"/>
            <a:ext cx="1006475" cy="320675"/>
          </a:xfrm>
          <a:prstGeom prst="rect">
            <a:avLst/>
          </a:prstGeom>
        </p:spPr>
        <p:txBody>
          <a:bodyPr/>
          <a:lstStyle/>
          <a:p>
            <a:fld id="{C0A4381A-6B68-494D-97E9-D46D9E495FA7}" type="slidenum">
              <a:rPr lang="en-US"/>
              <a:pPr/>
              <a:t>16</a:t>
            </a:fld>
            <a:endParaRPr lang="en-US"/>
          </a:p>
        </p:txBody>
      </p:sp>
      <p:sp>
        <p:nvSpPr>
          <p:cNvPr id="1781762" name="Rectangle 2"/>
          <p:cNvSpPr>
            <a:spLocks noGrp="1" noChangeArrowheads="1"/>
          </p:cNvSpPr>
          <p:nvPr>
            <p:ph type="title"/>
          </p:nvPr>
        </p:nvSpPr>
        <p:spPr>
          <a:xfrm>
            <a:off x="2699792" y="188640"/>
            <a:ext cx="8245475" cy="498475"/>
          </a:xfrm>
        </p:spPr>
        <p:txBody>
          <a:bodyPr/>
          <a:lstStyle/>
          <a:p>
            <a:pPr defTabSz="762000"/>
            <a:r>
              <a:rPr lang="pt-BR" sz="2800" b="1" dirty="0"/>
              <a:t>Maioria dos </a:t>
            </a:r>
            <a:r>
              <a:rPr lang="pt-BR" sz="2800" b="1" dirty="0" err="1"/>
              <a:t>CIOs</a:t>
            </a:r>
            <a:r>
              <a:rPr lang="pt-BR" sz="2800" b="1" dirty="0"/>
              <a:t> integra o </a:t>
            </a:r>
            <a:r>
              <a:rPr lang="pt-BR" sz="2800" b="1" dirty="0" err="1" smtClean="0"/>
              <a:t>board</a:t>
            </a:r>
            <a:r>
              <a:rPr lang="pt-BR" sz="2800" b="1" dirty="0" smtClean="0"/>
              <a:t> </a:t>
            </a:r>
            <a:br>
              <a:rPr lang="pt-BR" sz="2800" b="1" dirty="0" smtClean="0"/>
            </a:br>
            <a:r>
              <a:rPr lang="pt-BR" sz="2800" b="1" dirty="0" smtClean="0"/>
              <a:t>mas </a:t>
            </a:r>
            <a:r>
              <a:rPr lang="pt-BR" sz="2800" b="1" dirty="0"/>
              <a:t>não influência no negócio </a:t>
            </a:r>
            <a:r>
              <a:rPr lang="pt-BR" sz="2800" b="1" dirty="0" smtClean="0"/>
              <a:t>3/</a:t>
            </a:r>
            <a:r>
              <a:rPr lang="pt-BR" sz="2800" b="1" dirty="0"/>
              <a:t>3</a:t>
            </a:r>
          </a:p>
        </p:txBody>
      </p:sp>
      <p:sp>
        <p:nvSpPr>
          <p:cNvPr id="1781763" name="Rectangle 3"/>
          <p:cNvSpPr>
            <a:spLocks noGrp="1" noChangeArrowheads="1"/>
          </p:cNvSpPr>
          <p:nvPr>
            <p:ph type="body" idx="1"/>
          </p:nvPr>
        </p:nvSpPr>
        <p:spPr>
          <a:xfrm>
            <a:off x="107504" y="1412776"/>
            <a:ext cx="8734747" cy="4178300"/>
          </a:xfrm>
        </p:spPr>
        <p:txBody>
          <a:bodyPr/>
          <a:lstStyle/>
          <a:p>
            <a:pPr marL="0" indent="0">
              <a:buNone/>
            </a:pPr>
            <a:r>
              <a:rPr lang="en-US" sz="2000" i="1" dirty="0" err="1" smtClean="0"/>
              <a:t>Vamos</a:t>
            </a:r>
            <a:r>
              <a:rPr lang="en-US" sz="2000" i="1" dirty="0" smtClean="0"/>
              <a:t> </a:t>
            </a:r>
            <a:r>
              <a:rPr lang="en-US" sz="2000" i="1" dirty="0" err="1" smtClean="0"/>
              <a:t>discutir</a:t>
            </a:r>
            <a:r>
              <a:rPr lang="en-US" sz="2000" i="1" dirty="0" smtClean="0"/>
              <a:t>????</a:t>
            </a:r>
          </a:p>
          <a:p>
            <a:r>
              <a:rPr lang="en-US" sz="2000" dirty="0" smtClean="0"/>
              <a:t>“</a:t>
            </a:r>
            <a:r>
              <a:rPr lang="en-US" sz="2000" dirty="0" err="1"/>
              <a:t>Muitos</a:t>
            </a:r>
            <a:r>
              <a:rPr lang="en-US" sz="2000" dirty="0"/>
              <a:t> CIOs </a:t>
            </a:r>
            <a:r>
              <a:rPr lang="en-US" sz="2000" dirty="0" err="1"/>
              <a:t>ainda</a:t>
            </a:r>
            <a:r>
              <a:rPr lang="en-US" sz="2000" dirty="0"/>
              <a:t> </a:t>
            </a:r>
            <a:r>
              <a:rPr lang="en-US" sz="2000" dirty="0" err="1"/>
              <a:t>têm</a:t>
            </a:r>
            <a:r>
              <a:rPr lang="en-US" sz="2000" dirty="0"/>
              <a:t> </a:t>
            </a:r>
            <a:r>
              <a:rPr lang="en-US" sz="2000" dirty="0" err="1"/>
              <a:t>dificuldades</a:t>
            </a:r>
            <a:r>
              <a:rPr lang="en-US" sz="2000" dirty="0"/>
              <a:t> </a:t>
            </a:r>
            <a:r>
              <a:rPr lang="en-US" sz="2000" dirty="0" err="1"/>
              <a:t>para</a:t>
            </a:r>
            <a:r>
              <a:rPr lang="en-US" sz="2000" dirty="0"/>
              <a:t> </a:t>
            </a:r>
            <a:r>
              <a:rPr lang="en-US" sz="2000" dirty="0" err="1"/>
              <a:t>apresentar</a:t>
            </a:r>
            <a:r>
              <a:rPr lang="en-US" sz="2000" dirty="0"/>
              <a:t> um </a:t>
            </a:r>
            <a:r>
              <a:rPr lang="en-US" sz="2000" dirty="0" err="1"/>
              <a:t>plano</a:t>
            </a:r>
            <a:r>
              <a:rPr lang="en-US" sz="2000" dirty="0"/>
              <a:t> de </a:t>
            </a:r>
            <a:r>
              <a:rPr lang="en-US" sz="2000" dirty="0" err="1"/>
              <a:t>negócios</a:t>
            </a:r>
            <a:r>
              <a:rPr lang="en-US" sz="2000" dirty="0"/>
              <a:t> </a:t>
            </a:r>
            <a:r>
              <a:rPr lang="en-US" sz="2000" dirty="0" err="1"/>
              <a:t>que</a:t>
            </a:r>
            <a:r>
              <a:rPr lang="en-US" sz="2000" dirty="0"/>
              <a:t> </a:t>
            </a:r>
            <a:r>
              <a:rPr lang="en-US" sz="2000" dirty="0" err="1"/>
              <a:t>possa</a:t>
            </a:r>
            <a:r>
              <a:rPr lang="en-US" sz="2000" dirty="0"/>
              <a:t> </a:t>
            </a:r>
            <a:r>
              <a:rPr lang="en-US" sz="2000" dirty="0" err="1"/>
              <a:t>ganhar</a:t>
            </a:r>
            <a:r>
              <a:rPr lang="en-US" sz="2000" dirty="0"/>
              <a:t> a </a:t>
            </a:r>
            <a:r>
              <a:rPr lang="en-US" sz="2000" dirty="0" err="1"/>
              <a:t>atenção</a:t>
            </a:r>
            <a:r>
              <a:rPr lang="en-US" sz="2000" dirty="0"/>
              <a:t> dos outros </a:t>
            </a:r>
            <a:r>
              <a:rPr lang="en-US" sz="2000" dirty="0" err="1"/>
              <a:t>membros</a:t>
            </a:r>
            <a:r>
              <a:rPr lang="en-US" sz="2000" dirty="0"/>
              <a:t> do </a:t>
            </a:r>
            <a:r>
              <a:rPr lang="en-US" sz="2000" dirty="0" err="1"/>
              <a:t>conselho</a:t>
            </a:r>
            <a:r>
              <a:rPr lang="en-US" sz="2000" dirty="0"/>
              <a:t>, </a:t>
            </a:r>
            <a:r>
              <a:rPr lang="en-US" sz="2000" dirty="0" err="1"/>
              <a:t>incluindo</a:t>
            </a:r>
            <a:r>
              <a:rPr lang="en-US" sz="2000" dirty="0"/>
              <a:t> o CEO e o </a:t>
            </a:r>
            <a:r>
              <a:rPr lang="en-US" sz="2000" dirty="0" err="1"/>
              <a:t>diretor</a:t>
            </a:r>
            <a:r>
              <a:rPr lang="en-US" sz="2000" dirty="0"/>
              <a:t> </a:t>
            </a:r>
            <a:r>
              <a:rPr lang="en-US" sz="2000" dirty="0" err="1"/>
              <a:t>financeiro</a:t>
            </a:r>
            <a:r>
              <a:rPr lang="en-US" sz="2000" dirty="0"/>
              <a:t>”, </a:t>
            </a:r>
            <a:r>
              <a:rPr lang="en-US" sz="2000" dirty="0" err="1"/>
              <a:t>diz</a:t>
            </a:r>
            <a:r>
              <a:rPr lang="en-US" sz="2000" dirty="0"/>
              <a:t> Andrew Carr, </a:t>
            </a:r>
            <a:r>
              <a:rPr lang="en-US" sz="2000" dirty="0" err="1"/>
              <a:t>diretor</a:t>
            </a:r>
            <a:r>
              <a:rPr lang="en-US" sz="2000" dirty="0"/>
              <a:t> de </a:t>
            </a:r>
            <a:r>
              <a:rPr lang="en-US" sz="2000" dirty="0" err="1"/>
              <a:t>vendas</a:t>
            </a:r>
            <a:r>
              <a:rPr lang="en-US" sz="2000" dirty="0"/>
              <a:t> e de marketing da Bull Information Systems</a:t>
            </a:r>
            <a:r>
              <a:rPr lang="en-US" sz="2000" dirty="0" smtClean="0"/>
              <a:t>.</a:t>
            </a:r>
          </a:p>
          <a:p>
            <a:r>
              <a:rPr lang="en-US" sz="2000" dirty="0"/>
              <a:t>Segundo </a:t>
            </a:r>
            <a:r>
              <a:rPr lang="en-US" sz="2000" dirty="0" err="1"/>
              <a:t>ele</a:t>
            </a:r>
            <a:r>
              <a:rPr lang="en-US" sz="2000" dirty="0"/>
              <a:t>, “se </a:t>
            </a:r>
            <a:r>
              <a:rPr lang="en-US" sz="2000" dirty="0" err="1"/>
              <a:t>os</a:t>
            </a:r>
            <a:r>
              <a:rPr lang="en-US" sz="2000" dirty="0"/>
              <a:t> CIOs </a:t>
            </a:r>
            <a:r>
              <a:rPr lang="en-US" sz="2000" dirty="0" err="1"/>
              <a:t>quiserem</a:t>
            </a:r>
            <a:r>
              <a:rPr lang="en-US" sz="2000" dirty="0"/>
              <a:t> </a:t>
            </a:r>
            <a:r>
              <a:rPr lang="en-US" sz="2000" dirty="0" err="1"/>
              <a:t>ser</a:t>
            </a:r>
            <a:r>
              <a:rPr lang="en-US" sz="2000" dirty="0"/>
              <a:t> </a:t>
            </a:r>
            <a:r>
              <a:rPr lang="en-US" sz="2000" dirty="0" err="1"/>
              <a:t>ouvidos</a:t>
            </a:r>
            <a:r>
              <a:rPr lang="en-US" sz="2000" dirty="0"/>
              <a:t> </a:t>
            </a:r>
            <a:r>
              <a:rPr lang="en-US" sz="2000" dirty="0" err="1"/>
              <a:t>pela</a:t>
            </a:r>
            <a:r>
              <a:rPr lang="en-US" sz="2000" dirty="0"/>
              <a:t> </a:t>
            </a:r>
            <a:r>
              <a:rPr lang="en-US" sz="2000" dirty="0" err="1"/>
              <a:t>administração</a:t>
            </a:r>
            <a:r>
              <a:rPr lang="en-US" sz="2000" dirty="0"/>
              <a:t> e </a:t>
            </a:r>
            <a:r>
              <a:rPr lang="en-US" sz="2000" dirty="0" err="1"/>
              <a:t>passarem</a:t>
            </a:r>
            <a:r>
              <a:rPr lang="en-US" sz="2000" dirty="0"/>
              <a:t> a </a:t>
            </a:r>
            <a:r>
              <a:rPr lang="en-US" sz="2000" dirty="0" err="1"/>
              <a:t>ter</a:t>
            </a:r>
            <a:r>
              <a:rPr lang="en-US" sz="2000" dirty="0"/>
              <a:t> </a:t>
            </a:r>
            <a:r>
              <a:rPr lang="en-US" sz="2000" dirty="0" err="1"/>
              <a:t>influência</a:t>
            </a:r>
            <a:r>
              <a:rPr lang="en-US" sz="2000" dirty="0"/>
              <a:t> real </a:t>
            </a:r>
            <a:r>
              <a:rPr lang="en-US" sz="2000" dirty="0" err="1"/>
              <a:t>na</a:t>
            </a:r>
            <a:r>
              <a:rPr lang="en-US" sz="2000" dirty="0"/>
              <a:t> </a:t>
            </a:r>
            <a:r>
              <a:rPr lang="en-US" sz="2000" dirty="0" err="1"/>
              <a:t>estratégia</a:t>
            </a:r>
            <a:r>
              <a:rPr lang="en-US" sz="2000" dirty="0"/>
              <a:t> de </a:t>
            </a:r>
            <a:r>
              <a:rPr lang="en-US" sz="2000" dirty="0" err="1"/>
              <a:t>negócios</a:t>
            </a:r>
            <a:r>
              <a:rPr lang="en-US" sz="2000" dirty="0"/>
              <a:t>, </a:t>
            </a:r>
            <a:r>
              <a:rPr lang="en-US" sz="2000" dirty="0" err="1"/>
              <a:t>precisam</a:t>
            </a:r>
            <a:r>
              <a:rPr lang="en-US" sz="2000" dirty="0"/>
              <a:t> </a:t>
            </a:r>
            <a:r>
              <a:rPr lang="en-US" sz="2000" dirty="0" err="1"/>
              <a:t>mudar</a:t>
            </a:r>
            <a:r>
              <a:rPr lang="en-US" sz="2000" dirty="0"/>
              <a:t> a  </a:t>
            </a:r>
            <a:r>
              <a:rPr lang="en-US" sz="2000" dirty="0" err="1"/>
              <a:t>mentalidade</a:t>
            </a:r>
            <a:r>
              <a:rPr lang="en-US" sz="2000" dirty="0"/>
              <a:t> </a:t>
            </a:r>
            <a:r>
              <a:rPr lang="en-US" sz="2000" dirty="0">
                <a:solidFill>
                  <a:srgbClr val="FF0000"/>
                </a:solidFill>
              </a:rPr>
              <a:t>e </a:t>
            </a:r>
            <a:r>
              <a:rPr lang="en-US" sz="2000" dirty="0" err="1">
                <a:solidFill>
                  <a:srgbClr val="FF0000"/>
                </a:solidFill>
              </a:rPr>
              <a:t>concentrarem</a:t>
            </a:r>
            <a:r>
              <a:rPr lang="en-US" sz="2000" dirty="0">
                <a:solidFill>
                  <a:srgbClr val="FF0000"/>
                </a:solidFill>
              </a:rPr>
              <a:t>-se no </a:t>
            </a:r>
            <a:r>
              <a:rPr lang="en-US" sz="2000" dirty="0" err="1">
                <a:solidFill>
                  <a:srgbClr val="FF0000"/>
                </a:solidFill>
              </a:rPr>
              <a:t>desenvolvimento</a:t>
            </a:r>
            <a:r>
              <a:rPr lang="en-US" sz="2000" dirty="0">
                <a:solidFill>
                  <a:srgbClr val="FF0000"/>
                </a:solidFill>
              </a:rPr>
              <a:t> de </a:t>
            </a:r>
            <a:r>
              <a:rPr lang="en-US" sz="2000" dirty="0" err="1">
                <a:solidFill>
                  <a:srgbClr val="FF0000"/>
                </a:solidFill>
              </a:rPr>
              <a:t>planos</a:t>
            </a:r>
            <a:r>
              <a:rPr lang="en-US" sz="2000" dirty="0">
                <a:solidFill>
                  <a:srgbClr val="FF0000"/>
                </a:solidFill>
              </a:rPr>
              <a:t> com </a:t>
            </a:r>
            <a:r>
              <a:rPr lang="en-US" sz="2000" dirty="0" err="1">
                <a:solidFill>
                  <a:srgbClr val="FF0000"/>
                </a:solidFill>
              </a:rPr>
              <a:t>benefícios</a:t>
            </a:r>
            <a:r>
              <a:rPr lang="en-US" sz="2000" dirty="0">
                <a:solidFill>
                  <a:srgbClr val="FF0000"/>
                </a:solidFill>
              </a:rPr>
              <a:t> </a:t>
            </a:r>
            <a:r>
              <a:rPr lang="en-US" sz="2000" dirty="0" err="1">
                <a:solidFill>
                  <a:srgbClr val="FF0000"/>
                </a:solidFill>
              </a:rPr>
              <a:t>reais</a:t>
            </a:r>
            <a:r>
              <a:rPr lang="en-US" sz="2000" dirty="0">
                <a:solidFill>
                  <a:srgbClr val="FF0000"/>
                </a:solidFill>
              </a:rPr>
              <a:t>, </a:t>
            </a:r>
            <a:r>
              <a:rPr lang="en-US" sz="2000" dirty="0" err="1">
                <a:solidFill>
                  <a:srgbClr val="FF0000"/>
                </a:solidFill>
              </a:rPr>
              <a:t>incluindo</a:t>
            </a:r>
            <a:r>
              <a:rPr lang="en-US" sz="2000" dirty="0">
                <a:solidFill>
                  <a:srgbClr val="FF0000"/>
                </a:solidFill>
              </a:rPr>
              <a:t> </a:t>
            </a:r>
            <a:r>
              <a:rPr lang="en-US" sz="2000" dirty="0" err="1">
                <a:solidFill>
                  <a:srgbClr val="FF0000"/>
                </a:solidFill>
              </a:rPr>
              <a:t>métodos</a:t>
            </a:r>
            <a:r>
              <a:rPr lang="en-US" sz="2000" dirty="0">
                <a:solidFill>
                  <a:srgbClr val="FF0000"/>
                </a:solidFill>
              </a:rPr>
              <a:t> </a:t>
            </a:r>
            <a:r>
              <a:rPr lang="en-US" sz="2000" dirty="0" err="1">
                <a:solidFill>
                  <a:srgbClr val="FF0000"/>
                </a:solidFill>
              </a:rPr>
              <a:t>para</a:t>
            </a:r>
            <a:r>
              <a:rPr lang="en-US" sz="2000" dirty="0">
                <a:solidFill>
                  <a:srgbClr val="FF0000"/>
                </a:solidFill>
              </a:rPr>
              <a:t> </a:t>
            </a:r>
            <a:r>
              <a:rPr lang="en-US" sz="2000" dirty="0" err="1">
                <a:solidFill>
                  <a:srgbClr val="FF0000"/>
                </a:solidFill>
              </a:rPr>
              <a:t>reduzir</a:t>
            </a:r>
            <a:r>
              <a:rPr lang="en-US" sz="2000" dirty="0">
                <a:solidFill>
                  <a:srgbClr val="FF0000"/>
                </a:solidFill>
              </a:rPr>
              <a:t> </a:t>
            </a:r>
            <a:r>
              <a:rPr lang="en-US" sz="2000" dirty="0" err="1">
                <a:solidFill>
                  <a:srgbClr val="FF0000"/>
                </a:solidFill>
              </a:rPr>
              <a:t>custos</a:t>
            </a:r>
            <a:r>
              <a:rPr lang="en-US" sz="2000" dirty="0">
                <a:solidFill>
                  <a:srgbClr val="FF0000"/>
                </a:solidFill>
              </a:rPr>
              <a:t> e </a:t>
            </a:r>
            <a:r>
              <a:rPr lang="en-US" sz="2000" dirty="0" err="1">
                <a:solidFill>
                  <a:srgbClr val="FF0000"/>
                </a:solidFill>
              </a:rPr>
              <a:t>trazer</a:t>
            </a:r>
            <a:r>
              <a:rPr lang="en-US" sz="2000" dirty="0">
                <a:solidFill>
                  <a:srgbClr val="FF0000"/>
                </a:solidFill>
              </a:rPr>
              <a:t> </a:t>
            </a:r>
            <a:r>
              <a:rPr lang="en-US" sz="2000" dirty="0" err="1">
                <a:solidFill>
                  <a:srgbClr val="FF0000"/>
                </a:solidFill>
              </a:rPr>
              <a:t>rápido</a:t>
            </a:r>
            <a:r>
              <a:rPr lang="en-US" sz="2000" dirty="0">
                <a:solidFill>
                  <a:srgbClr val="FF0000"/>
                </a:solidFill>
              </a:rPr>
              <a:t> </a:t>
            </a:r>
            <a:r>
              <a:rPr lang="en-US" sz="2000" dirty="0" err="1">
                <a:solidFill>
                  <a:srgbClr val="FF0000"/>
                </a:solidFill>
              </a:rPr>
              <a:t>retorno</a:t>
            </a:r>
            <a:r>
              <a:rPr lang="en-US" sz="2000" dirty="0">
                <a:solidFill>
                  <a:srgbClr val="FF0000"/>
                </a:solidFill>
              </a:rPr>
              <a:t>  do </a:t>
            </a:r>
            <a:r>
              <a:rPr lang="en-US" sz="2000" dirty="0" err="1">
                <a:solidFill>
                  <a:srgbClr val="FF0000"/>
                </a:solidFill>
              </a:rPr>
              <a:t>investimento</a:t>
            </a:r>
            <a:r>
              <a:rPr lang="en-US" sz="2000" dirty="0">
                <a:solidFill>
                  <a:srgbClr val="FF0000"/>
                </a:solidFill>
              </a:rPr>
              <a:t>”</a:t>
            </a:r>
            <a:r>
              <a:rPr lang="en-US" sz="2000" dirty="0" smtClean="0">
                <a:solidFill>
                  <a:srgbClr val="FF0000"/>
                </a:solidFill>
              </a:rPr>
              <a:t>.</a:t>
            </a:r>
          </a:p>
          <a:p>
            <a:r>
              <a:rPr lang="en-US" sz="2000" dirty="0"/>
              <a:t>Outro </a:t>
            </a:r>
            <a:r>
              <a:rPr lang="en-US" sz="2000" dirty="0" err="1"/>
              <a:t>estudo</a:t>
            </a:r>
            <a:r>
              <a:rPr lang="en-US" sz="2000" dirty="0"/>
              <a:t> </a:t>
            </a:r>
            <a:r>
              <a:rPr lang="en-US" sz="2000" dirty="0" err="1"/>
              <a:t>recente</a:t>
            </a:r>
            <a:r>
              <a:rPr lang="en-US" sz="2000" dirty="0"/>
              <a:t>, do Gartner, </a:t>
            </a:r>
            <a:r>
              <a:rPr lang="en-US" sz="2000" dirty="0" err="1"/>
              <a:t>realizado</a:t>
            </a:r>
            <a:r>
              <a:rPr lang="en-US" sz="2000" dirty="0"/>
              <a:t> com 220 CEOs de </a:t>
            </a:r>
            <a:r>
              <a:rPr lang="en-US" sz="2000" dirty="0" err="1"/>
              <a:t>organizações</a:t>
            </a:r>
            <a:r>
              <a:rPr lang="en-US" sz="2000" dirty="0"/>
              <a:t> </a:t>
            </a:r>
            <a:r>
              <a:rPr lang="en-US" sz="2000" dirty="0" err="1"/>
              <a:t>em</a:t>
            </a:r>
            <a:r>
              <a:rPr lang="en-US" sz="2000" dirty="0"/>
              <a:t> </a:t>
            </a:r>
            <a:r>
              <a:rPr lang="en-US" sz="2000" dirty="0" err="1"/>
              <a:t>todo</a:t>
            </a:r>
            <a:r>
              <a:rPr lang="en-US" sz="2000" dirty="0"/>
              <a:t> o </a:t>
            </a:r>
            <a:r>
              <a:rPr lang="en-US" sz="2000" dirty="0" err="1"/>
              <a:t>mundo</a:t>
            </a:r>
            <a:r>
              <a:rPr lang="en-US" sz="2000" dirty="0"/>
              <a:t>, </a:t>
            </a:r>
            <a:r>
              <a:rPr lang="en-US" sz="2000" dirty="0" err="1"/>
              <a:t>também</a:t>
            </a:r>
            <a:r>
              <a:rPr lang="en-US" sz="2000" dirty="0"/>
              <a:t> </a:t>
            </a:r>
            <a:r>
              <a:rPr lang="en-US" sz="2000" dirty="0" err="1"/>
              <a:t>destacou</a:t>
            </a:r>
            <a:r>
              <a:rPr lang="en-US" sz="2000" dirty="0"/>
              <a:t> a </a:t>
            </a:r>
            <a:r>
              <a:rPr lang="en-US" sz="2000" dirty="0" err="1"/>
              <a:t>desconexão</a:t>
            </a:r>
            <a:r>
              <a:rPr lang="en-US" sz="2000" dirty="0"/>
              <a:t> entre </a:t>
            </a:r>
            <a:r>
              <a:rPr lang="en-US" sz="2000" dirty="0" err="1"/>
              <a:t>os</a:t>
            </a:r>
            <a:r>
              <a:rPr lang="en-US" sz="2000" dirty="0"/>
              <a:t> CIOs e o </a:t>
            </a:r>
            <a:r>
              <a:rPr lang="en-US" sz="2000" dirty="0" err="1"/>
              <a:t>resto</a:t>
            </a:r>
            <a:r>
              <a:rPr lang="en-US" sz="2000" dirty="0"/>
              <a:t> da </a:t>
            </a:r>
            <a:r>
              <a:rPr lang="en-US" sz="2000" dirty="0" err="1"/>
              <a:t>direção</a:t>
            </a:r>
            <a:r>
              <a:rPr lang="en-US" sz="2000" b="1" dirty="0">
                <a:solidFill>
                  <a:srgbClr val="FF0000"/>
                </a:solidFill>
              </a:rPr>
              <a:t>, </a:t>
            </a:r>
            <a:r>
              <a:rPr lang="en-US" sz="2000" b="1" dirty="0" err="1">
                <a:solidFill>
                  <a:srgbClr val="FF0000"/>
                </a:solidFill>
              </a:rPr>
              <a:t>mostrando</a:t>
            </a:r>
            <a:r>
              <a:rPr lang="en-US" sz="2000" b="1" dirty="0">
                <a:solidFill>
                  <a:srgbClr val="FF0000"/>
                </a:solidFill>
              </a:rPr>
              <a:t> </a:t>
            </a:r>
            <a:r>
              <a:rPr lang="en-US" sz="2000" b="1" dirty="0" err="1">
                <a:solidFill>
                  <a:srgbClr val="FF0000"/>
                </a:solidFill>
              </a:rPr>
              <a:t>que</a:t>
            </a:r>
            <a:r>
              <a:rPr lang="en-US" sz="2000" b="1" dirty="0">
                <a:solidFill>
                  <a:srgbClr val="FF0000"/>
                </a:solidFill>
              </a:rPr>
              <a:t> o </a:t>
            </a:r>
            <a:r>
              <a:rPr lang="en-US" sz="2000" b="1" dirty="0" err="1">
                <a:solidFill>
                  <a:srgbClr val="FF0000"/>
                </a:solidFill>
              </a:rPr>
              <a:t>estereótipo</a:t>
            </a:r>
            <a:r>
              <a:rPr lang="en-US" sz="2000" b="1" dirty="0">
                <a:solidFill>
                  <a:srgbClr val="FF0000"/>
                </a:solidFill>
              </a:rPr>
              <a:t> do </a:t>
            </a:r>
            <a:r>
              <a:rPr lang="en-US" sz="2000" b="1" dirty="0" err="1">
                <a:solidFill>
                  <a:srgbClr val="FF0000"/>
                </a:solidFill>
              </a:rPr>
              <a:t>responsável</a:t>
            </a:r>
            <a:r>
              <a:rPr lang="en-US" sz="2000" b="1" dirty="0">
                <a:solidFill>
                  <a:srgbClr val="FF0000"/>
                </a:solidFill>
              </a:rPr>
              <a:t> de TI  </a:t>
            </a:r>
            <a:r>
              <a:rPr lang="en-US" sz="2000" b="1" dirty="0" err="1">
                <a:solidFill>
                  <a:srgbClr val="FF0000"/>
                </a:solidFill>
              </a:rPr>
              <a:t>preocupado</a:t>
            </a:r>
            <a:r>
              <a:rPr lang="en-US" sz="2000" b="1" dirty="0">
                <a:solidFill>
                  <a:srgbClr val="FF0000"/>
                </a:solidFill>
              </a:rPr>
              <a:t> </a:t>
            </a:r>
            <a:r>
              <a:rPr lang="en-US" sz="2000" b="1" dirty="0" err="1">
                <a:solidFill>
                  <a:srgbClr val="FF0000"/>
                </a:solidFill>
              </a:rPr>
              <a:t>apenas</a:t>
            </a:r>
            <a:r>
              <a:rPr lang="en-US" sz="2000" b="1" dirty="0">
                <a:solidFill>
                  <a:srgbClr val="FF0000"/>
                </a:solidFill>
              </a:rPr>
              <a:t> com </a:t>
            </a:r>
            <a:r>
              <a:rPr lang="en-US" sz="2000" b="1" dirty="0" err="1">
                <a:solidFill>
                  <a:srgbClr val="FF0000"/>
                </a:solidFill>
              </a:rPr>
              <a:t>questões</a:t>
            </a:r>
            <a:r>
              <a:rPr lang="en-US" sz="2000" b="1" dirty="0">
                <a:solidFill>
                  <a:srgbClr val="FF0000"/>
                </a:solidFill>
              </a:rPr>
              <a:t> </a:t>
            </a:r>
            <a:r>
              <a:rPr lang="en-US" sz="2000" b="1" dirty="0" err="1">
                <a:solidFill>
                  <a:srgbClr val="FF0000"/>
                </a:solidFill>
              </a:rPr>
              <a:t>técnicas</a:t>
            </a:r>
            <a:r>
              <a:rPr lang="en-US" sz="2000" b="1" dirty="0">
                <a:solidFill>
                  <a:srgbClr val="FF0000"/>
                </a:solidFill>
              </a:rPr>
              <a:t> </a:t>
            </a:r>
            <a:r>
              <a:rPr lang="en-US" sz="2000" b="1" dirty="0" err="1">
                <a:solidFill>
                  <a:srgbClr val="FF0000"/>
                </a:solidFill>
              </a:rPr>
              <a:t>para</a:t>
            </a:r>
            <a:r>
              <a:rPr lang="en-US" sz="2000" b="1" dirty="0">
                <a:solidFill>
                  <a:srgbClr val="FF0000"/>
                </a:solidFill>
              </a:rPr>
              <a:t> </a:t>
            </a:r>
            <a:r>
              <a:rPr lang="en-US" sz="2000" b="1" dirty="0" err="1">
                <a:solidFill>
                  <a:srgbClr val="FF0000"/>
                </a:solidFill>
              </a:rPr>
              <a:t>poder</a:t>
            </a:r>
            <a:r>
              <a:rPr lang="en-US" sz="2000" b="1" dirty="0">
                <a:solidFill>
                  <a:srgbClr val="FF0000"/>
                </a:solidFill>
              </a:rPr>
              <a:t> </a:t>
            </a:r>
            <a:r>
              <a:rPr lang="en-US" sz="2000" b="1" dirty="0" err="1">
                <a:solidFill>
                  <a:srgbClr val="FF0000"/>
                </a:solidFill>
              </a:rPr>
              <a:t>ser</a:t>
            </a:r>
            <a:r>
              <a:rPr lang="en-US" sz="2000" b="1" dirty="0">
                <a:solidFill>
                  <a:srgbClr val="FF0000"/>
                </a:solidFill>
              </a:rPr>
              <a:t> um </a:t>
            </a:r>
            <a:r>
              <a:rPr lang="en-US" sz="2000" b="1" dirty="0" err="1">
                <a:solidFill>
                  <a:srgbClr val="FF0000"/>
                </a:solidFill>
              </a:rPr>
              <a:t>líder</a:t>
            </a:r>
            <a:r>
              <a:rPr lang="en-US" sz="2000" b="1" dirty="0">
                <a:solidFill>
                  <a:srgbClr val="FF0000"/>
                </a:solidFill>
              </a:rPr>
              <a:t> </a:t>
            </a:r>
            <a:r>
              <a:rPr lang="en-US" sz="2000" b="1" dirty="0" err="1">
                <a:solidFill>
                  <a:srgbClr val="FF0000"/>
                </a:solidFill>
              </a:rPr>
              <a:t>eficaz</a:t>
            </a:r>
            <a:r>
              <a:rPr lang="en-US" sz="2000" b="1" dirty="0">
                <a:solidFill>
                  <a:srgbClr val="FF0000"/>
                </a:solidFill>
              </a:rPr>
              <a:t> no </a:t>
            </a:r>
            <a:r>
              <a:rPr lang="en-US" sz="2000" b="1" dirty="0" err="1">
                <a:solidFill>
                  <a:srgbClr val="FF0000"/>
                </a:solidFill>
              </a:rPr>
              <a:t>negócio</a:t>
            </a:r>
            <a:r>
              <a:rPr lang="en-US" sz="2000" b="1" dirty="0">
                <a:solidFill>
                  <a:srgbClr val="FF0000"/>
                </a:solidFill>
              </a:rPr>
              <a:t> </a:t>
            </a:r>
            <a:r>
              <a:rPr lang="en-US" sz="2000" b="1" dirty="0" err="1">
                <a:solidFill>
                  <a:srgbClr val="FF0000"/>
                </a:solidFill>
              </a:rPr>
              <a:t>ainda</a:t>
            </a:r>
            <a:r>
              <a:rPr lang="en-US" sz="2000" b="1" dirty="0">
                <a:solidFill>
                  <a:srgbClr val="FF0000"/>
                </a:solidFill>
              </a:rPr>
              <a:t> </a:t>
            </a:r>
            <a:r>
              <a:rPr lang="en-US" sz="2000" b="1" dirty="0" err="1">
                <a:solidFill>
                  <a:srgbClr val="FF0000"/>
                </a:solidFill>
              </a:rPr>
              <a:t>persiste</a:t>
            </a:r>
            <a:r>
              <a:rPr lang="en-US" sz="2000" b="1" dirty="0">
                <a:solidFill>
                  <a:srgbClr val="FF0000"/>
                </a:solidFill>
              </a:rPr>
              <a:t>.</a:t>
            </a:r>
            <a:endParaRPr lang="pt-BR" sz="2000" b="1" dirty="0">
              <a:solidFill>
                <a:srgbClr val="FF0000"/>
              </a:solidFill>
            </a:endParaRPr>
          </a:p>
          <a:p>
            <a:endParaRPr lang="pt-BR" sz="2000" dirty="0"/>
          </a:p>
        </p:txBody>
      </p:sp>
    </p:spTree>
    <p:extLst>
      <p:ext uri="{BB962C8B-B14F-4D97-AF65-F5344CB8AC3E}">
        <p14:creationId xmlns:p14="http://schemas.microsoft.com/office/powerpoint/2010/main" val="2670348703"/>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861048"/>
            <a:ext cx="6756003" cy="1143000"/>
          </a:xfrm>
        </p:spPr>
        <p:txBody>
          <a:bodyPr/>
          <a:lstStyle/>
          <a:p>
            <a:r>
              <a:rPr lang="pt-BR" b="1" dirty="0">
                <a:effectLst/>
              </a:rPr>
              <a:t> </a:t>
            </a:r>
            <a:r>
              <a:rPr lang="pt-BR" dirty="0">
                <a:effectLst/>
              </a:rPr>
              <a:t/>
            </a:r>
            <a:br>
              <a:rPr lang="pt-BR" dirty="0">
                <a:effectLst/>
              </a:rPr>
            </a:br>
            <a:r>
              <a:rPr lang="pt-BR" sz="1800" dirty="0">
                <a:effectLst/>
              </a:rPr>
              <a:t>O general H. Norman </a:t>
            </a:r>
            <a:r>
              <a:rPr lang="pt-BR" sz="1800" dirty="0" err="1">
                <a:effectLst/>
              </a:rPr>
              <a:t>Scharwzkop</a:t>
            </a:r>
            <a:r>
              <a:rPr lang="pt-BR" sz="1800" dirty="0">
                <a:effectLst/>
              </a:rPr>
              <a:t> observou certa vez: “A liderança é uma poderosa combinação entre estratégia e caráter. Mas se você precisar abrir mão de um deles, abra mão da estratégia”.</a:t>
            </a:r>
          </a:p>
        </p:txBody>
      </p:sp>
      <p:sp>
        <p:nvSpPr>
          <p:cNvPr id="3" name="Content Placeholder 2"/>
          <p:cNvSpPr>
            <a:spLocks noGrp="1"/>
          </p:cNvSpPr>
          <p:nvPr>
            <p:ph idx="1"/>
          </p:nvPr>
        </p:nvSpPr>
        <p:spPr>
          <a:xfrm>
            <a:off x="395536" y="1844824"/>
            <a:ext cx="8229600" cy="3816424"/>
          </a:xfrm>
        </p:spPr>
        <p:txBody>
          <a:bodyPr/>
          <a:lstStyle/>
          <a:p>
            <a:pPr marL="0" indent="0" algn="ctr">
              <a:buNone/>
            </a:pPr>
            <a:r>
              <a:rPr lang="en-US" sz="4000" dirty="0" smtClean="0"/>
              <a:t>O </a:t>
            </a:r>
            <a:r>
              <a:rPr lang="en-US" sz="4000" dirty="0" err="1" smtClean="0"/>
              <a:t>Alicerce</a:t>
            </a:r>
            <a:r>
              <a:rPr lang="en-US" sz="4000" dirty="0" smtClean="0"/>
              <a:t> de </a:t>
            </a:r>
            <a:r>
              <a:rPr lang="en-US" sz="4000" dirty="0" err="1" smtClean="0"/>
              <a:t>Execução</a:t>
            </a:r>
            <a:r>
              <a:rPr lang="en-US" sz="4000" dirty="0" smtClean="0"/>
              <a:t> e o</a:t>
            </a:r>
          </a:p>
          <a:p>
            <a:pPr marL="0" indent="0" algn="ctr">
              <a:buNone/>
            </a:pPr>
            <a:r>
              <a:rPr lang="en-US" sz="4000" dirty="0" smtClean="0"/>
              <a:t>MODELO OPERACIONAL!</a:t>
            </a:r>
            <a:endParaRPr lang="en-US" sz="4000" dirty="0"/>
          </a:p>
        </p:txBody>
      </p:sp>
    </p:spTree>
    <p:extLst>
      <p:ext uri="{BB962C8B-B14F-4D97-AF65-F5344CB8AC3E}">
        <p14:creationId xmlns:p14="http://schemas.microsoft.com/office/powerpoint/2010/main" val="1303861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18</a:t>
            </a:fld>
            <a:endParaRPr lang="pt-BR"/>
          </a:p>
        </p:txBody>
      </p:sp>
      <p:sp>
        <p:nvSpPr>
          <p:cNvPr id="6" name="Elipse 5"/>
          <p:cNvSpPr/>
          <p:nvPr/>
        </p:nvSpPr>
        <p:spPr>
          <a:xfrm>
            <a:off x="4139952" y="1484784"/>
            <a:ext cx="500404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b="1" dirty="0" smtClean="0">
                <a:solidFill>
                  <a:srgbClr val="002060"/>
                </a:solidFill>
              </a:rPr>
              <a:t>MODELOS OPERACIONAIS</a:t>
            </a:r>
            <a:endParaRPr lang="pt-BR" sz="32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41741209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260648"/>
            <a:ext cx="8229600" cy="1143000"/>
          </a:xfrm>
        </p:spPr>
        <p:txBody>
          <a:bodyPr/>
          <a:lstStyle/>
          <a:p>
            <a:r>
              <a:rPr lang="en-US" sz="3600" dirty="0" err="1" smtClean="0"/>
              <a:t>Os</a:t>
            </a:r>
            <a:r>
              <a:rPr lang="en-US" sz="3600" dirty="0" smtClean="0"/>
              <a:t> </a:t>
            </a:r>
            <a:r>
              <a:rPr lang="en-US" sz="3600" dirty="0" err="1" smtClean="0"/>
              <a:t>quatro</a:t>
            </a:r>
            <a:r>
              <a:rPr lang="en-US" sz="3600" dirty="0" smtClean="0"/>
              <a:t> </a:t>
            </a:r>
            <a:r>
              <a:rPr lang="en-US" sz="3600" dirty="0" err="1" smtClean="0"/>
              <a:t>tipos</a:t>
            </a:r>
            <a:r>
              <a:rPr lang="en-US" sz="3600" dirty="0" smtClean="0"/>
              <a:t> </a:t>
            </a:r>
            <a:r>
              <a:rPr lang="en-US" sz="3600" dirty="0" err="1" smtClean="0"/>
              <a:t>gerais</a:t>
            </a:r>
            <a:r>
              <a:rPr lang="en-US" sz="3600" dirty="0" smtClean="0"/>
              <a:t> de </a:t>
            </a:r>
            <a:br>
              <a:rPr lang="en-US" sz="3600" dirty="0" smtClean="0"/>
            </a:br>
            <a:r>
              <a:rPr lang="en-US" sz="3600" dirty="0" err="1" smtClean="0"/>
              <a:t>modelos</a:t>
            </a:r>
            <a:r>
              <a:rPr lang="en-US" sz="3600" dirty="0" smtClean="0"/>
              <a:t> </a:t>
            </a:r>
            <a:r>
              <a:rPr lang="en-US" sz="3600" dirty="0" err="1" smtClean="0"/>
              <a:t>operacionais</a:t>
            </a:r>
            <a:endParaRPr lang="en-US" sz="3600" dirty="0"/>
          </a:p>
        </p:txBody>
      </p:sp>
      <p:sp>
        <p:nvSpPr>
          <p:cNvPr id="3" name="Content Placeholder 2"/>
          <p:cNvSpPr>
            <a:spLocks noGrp="1"/>
          </p:cNvSpPr>
          <p:nvPr>
            <p:ph idx="1"/>
          </p:nvPr>
        </p:nvSpPr>
        <p:spPr/>
        <p:txBody>
          <a:bodyPr/>
          <a:lstStyle/>
          <a:p>
            <a:r>
              <a:rPr lang="pt-BR" sz="1600" b="1" dirty="0"/>
              <a:t>D</a:t>
            </a:r>
            <a:r>
              <a:rPr lang="pt-BR" sz="1600" b="1" dirty="0" smtClean="0"/>
              <a:t>iversificação </a:t>
            </a:r>
            <a:r>
              <a:rPr lang="pt-BR" sz="1600" b="1" dirty="0"/>
              <a:t>(baixa padronização e baixa integração) </a:t>
            </a:r>
            <a:r>
              <a:rPr lang="pt-BR" sz="1600" dirty="0"/>
              <a:t>– a empresa possui poucos (ou nenhum) processos integrados e padronizados. As unidades de negócio são autônomas e, geralmente, cuidam de suas soluções de TI (que são descentralizadas). Clientes, produtos e parceiros também não são compartilhados entre as </a:t>
            </a:r>
            <a:r>
              <a:rPr lang="pt-BR" sz="1600" dirty="0" smtClean="0"/>
              <a:t>unidades. </a:t>
            </a:r>
          </a:p>
          <a:p>
            <a:r>
              <a:rPr lang="pt-BR" sz="1600" b="1" dirty="0"/>
              <a:t>C</a:t>
            </a:r>
            <a:r>
              <a:rPr lang="pt-BR" sz="1600" b="1" dirty="0" smtClean="0"/>
              <a:t>oordenação </a:t>
            </a:r>
            <a:r>
              <a:rPr lang="pt-BR" sz="1600" b="1" dirty="0"/>
              <a:t>(baixa padronização e alta integração) </a:t>
            </a:r>
            <a:r>
              <a:rPr lang="pt-BR" sz="1600" dirty="0"/>
              <a:t>– processos não são padronizados, mas são altamente integrados. Isso indica que as unidades de negócio compartilham clientes, produtos e/ou parceiros de negócio. As unidades de negócio são autônomas, normalmente cuidando também de suas soluções de </a:t>
            </a:r>
            <a:r>
              <a:rPr lang="pt-BR" sz="1600" dirty="0" smtClean="0"/>
              <a:t>TI.</a:t>
            </a:r>
          </a:p>
          <a:p>
            <a:r>
              <a:rPr lang="pt-BR" sz="1600" b="1" dirty="0"/>
              <a:t>R</a:t>
            </a:r>
            <a:r>
              <a:rPr lang="pt-BR" sz="1600" b="1" dirty="0" smtClean="0"/>
              <a:t>eplicação </a:t>
            </a:r>
            <a:r>
              <a:rPr lang="pt-BR" sz="1600" b="1" dirty="0"/>
              <a:t>(alta padronização e baixa integração) </a:t>
            </a:r>
            <a:r>
              <a:rPr lang="pt-BR" sz="1600" dirty="0"/>
              <a:t>– processos não são integrados, mas são padronizados, o que garante escalabilidade. Normalmente os clientes não são compartilhados (como em modelos de franquias, por exemplo). O desenho dos processos é centralizado, mas as unidades de negócio são </a:t>
            </a:r>
            <a:r>
              <a:rPr lang="pt-BR" sz="1600" dirty="0" err="1"/>
              <a:t>semi-autônomas</a:t>
            </a:r>
            <a:r>
              <a:rPr lang="pt-BR" sz="1600" dirty="0"/>
              <a:t>. TI, na maioria das vezes, é totalmente </a:t>
            </a:r>
            <a:r>
              <a:rPr lang="pt-BR" sz="1600" dirty="0" smtClean="0"/>
              <a:t>centralizada.</a:t>
            </a:r>
          </a:p>
          <a:p>
            <a:r>
              <a:rPr lang="pt-BR" sz="1600" b="1" dirty="0"/>
              <a:t>U</a:t>
            </a:r>
            <a:r>
              <a:rPr lang="pt-BR" sz="1600" b="1" dirty="0" smtClean="0"/>
              <a:t>nificação </a:t>
            </a:r>
            <a:r>
              <a:rPr lang="pt-BR" sz="1600" b="1" dirty="0"/>
              <a:t>(alta padronização e alta integração) </a:t>
            </a:r>
            <a:r>
              <a:rPr lang="pt-BR" sz="1600" dirty="0"/>
              <a:t>– integração e padronização plena dos processos de negócio, o que normalmente é obtido através do uso de sistemas de gestão centralizados (</a:t>
            </a:r>
            <a:r>
              <a:rPr lang="pt-BR" sz="1600" dirty="0" err="1" smtClean="0"/>
              <a:t>ERPs</a:t>
            </a:r>
            <a:r>
              <a:rPr lang="pt-BR" sz="1600" dirty="0" smtClean="0"/>
              <a:t>, BI, </a:t>
            </a:r>
            <a:r>
              <a:rPr lang="pt-BR" sz="1600" smtClean="0"/>
              <a:t>etc)</a:t>
            </a:r>
            <a:r>
              <a:rPr lang="pt-BR" sz="1600" dirty="0"/>
              <a:t>. TI também é </a:t>
            </a:r>
            <a:r>
              <a:rPr lang="pt-BR" sz="1600" dirty="0" smtClean="0"/>
              <a:t>centralizada.</a:t>
            </a:r>
            <a:endParaRPr lang="en-US" sz="1600" dirty="0"/>
          </a:p>
        </p:txBody>
      </p:sp>
    </p:spTree>
    <p:extLst>
      <p:ext uri="{BB962C8B-B14F-4D97-AF65-F5344CB8AC3E}">
        <p14:creationId xmlns:p14="http://schemas.microsoft.com/office/powerpoint/2010/main" val="4937556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2</a:t>
            </a:fld>
            <a:endParaRPr lang="pt-BR"/>
          </a:p>
        </p:txBody>
      </p:sp>
      <p:sp>
        <p:nvSpPr>
          <p:cNvPr id="6" name="Elipse 5"/>
          <p:cNvSpPr/>
          <p:nvPr/>
        </p:nvSpPr>
        <p:spPr>
          <a:xfrm>
            <a:off x="4211960" y="1484784"/>
            <a:ext cx="511256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b="1" dirty="0" smtClean="0">
                <a:solidFill>
                  <a:srgbClr val="002060"/>
                </a:solidFill>
              </a:rPr>
              <a:t>REVISÃO</a:t>
            </a:r>
            <a:endParaRPr lang="pt-BR" sz="36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11398873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padronizac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8681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Figura-4"/>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496944" cy="6669360"/>
          </a:xfrm>
          <a:prstGeom prst="rect">
            <a:avLst/>
          </a:prstGeom>
          <a:noFill/>
          <a:ln>
            <a:noFill/>
          </a:ln>
        </p:spPr>
      </p:pic>
    </p:spTree>
    <p:extLst>
      <p:ext uri="{BB962C8B-B14F-4D97-AF65-F5344CB8AC3E}">
        <p14:creationId xmlns:p14="http://schemas.microsoft.com/office/powerpoint/2010/main" val="21292510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332656"/>
            <a:ext cx="8229600" cy="1143000"/>
          </a:xfrm>
        </p:spPr>
        <p:txBody>
          <a:bodyPr/>
          <a:lstStyle/>
          <a:p>
            <a:pPr algn="ctr"/>
            <a:r>
              <a:rPr lang="en-US" dirty="0" smtClean="0"/>
              <a:t>DEFINA SEU MODELO OPERACIONA;</a:t>
            </a:r>
            <a:endParaRPr lang="en-US" dirty="0"/>
          </a:p>
        </p:txBody>
      </p:sp>
      <p:sp>
        <p:nvSpPr>
          <p:cNvPr id="3" name="Content Placeholder 2"/>
          <p:cNvSpPr>
            <a:spLocks noGrp="1"/>
          </p:cNvSpPr>
          <p:nvPr>
            <p:ph idx="1"/>
          </p:nvPr>
        </p:nvSpPr>
        <p:spPr>
          <a:xfrm>
            <a:off x="611560" y="1844824"/>
            <a:ext cx="8229600" cy="4525963"/>
          </a:xfrm>
        </p:spPr>
        <p:txBody>
          <a:bodyPr/>
          <a:lstStyle/>
          <a:p>
            <a:pPr marL="0" indent="0" algn="ctr">
              <a:buNone/>
            </a:pPr>
            <a:r>
              <a:rPr lang="en-US" sz="3600" dirty="0" smtClean="0"/>
              <a:t>A ESCOLHA DO MODELO OPERACIONAL (OU A FALTA DELA) TEM UM PROFUNDO IMPACTO NO MODO COMO A EMPRESA IMPLEMENTA PROCESSOS DE NEGÓCIOS E INFRA-ESTRUTURA DE TI</a:t>
            </a:r>
            <a:endParaRPr lang="en-US" sz="3600" dirty="0"/>
          </a:p>
        </p:txBody>
      </p:sp>
    </p:spTree>
    <p:extLst>
      <p:ext uri="{BB962C8B-B14F-4D97-AF65-F5344CB8AC3E}">
        <p14:creationId xmlns:p14="http://schemas.microsoft.com/office/powerpoint/2010/main" val="19698447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188640"/>
            <a:ext cx="8229600" cy="792088"/>
          </a:xfrm>
        </p:spPr>
        <p:txBody>
          <a:bodyPr/>
          <a:lstStyle/>
          <a:p>
            <a:pPr algn="ctr"/>
            <a:r>
              <a:rPr lang="en-US" sz="2400" dirty="0" err="1" smtClean="0"/>
              <a:t>Diferentes</a:t>
            </a:r>
            <a:r>
              <a:rPr lang="en-US" sz="2400" dirty="0" smtClean="0"/>
              <a:t> </a:t>
            </a:r>
            <a:r>
              <a:rPr lang="en-US" sz="2400" dirty="0" err="1" smtClean="0"/>
              <a:t>modelos</a:t>
            </a:r>
            <a:r>
              <a:rPr lang="en-US" sz="2400" dirty="0" smtClean="0"/>
              <a:t> </a:t>
            </a:r>
            <a:r>
              <a:rPr lang="en-US" sz="2400" dirty="0" err="1" smtClean="0"/>
              <a:t>operacionais</a:t>
            </a:r>
            <a:r>
              <a:rPr lang="en-US" sz="2400" dirty="0" smtClean="0"/>
              <a:t> </a:t>
            </a:r>
            <a:r>
              <a:rPr lang="en-US" sz="2400" dirty="0" err="1" smtClean="0"/>
              <a:t>preparam</a:t>
            </a:r>
            <a:r>
              <a:rPr lang="en-US" sz="2400" dirty="0" smtClean="0"/>
              <a:t> as </a:t>
            </a:r>
            <a:br>
              <a:rPr lang="en-US" sz="2400" dirty="0" smtClean="0"/>
            </a:br>
            <a:r>
              <a:rPr lang="en-US" sz="2400" dirty="0" err="1" smtClean="0"/>
              <a:t>empresas</a:t>
            </a:r>
            <a:r>
              <a:rPr lang="en-US" sz="2400" dirty="0" smtClean="0"/>
              <a:t> </a:t>
            </a:r>
            <a:r>
              <a:rPr lang="en-US" sz="2400" dirty="0" err="1" smtClean="0"/>
              <a:t>para</a:t>
            </a:r>
            <a:r>
              <a:rPr lang="en-US" sz="2400" dirty="0" smtClean="0"/>
              <a:t> </a:t>
            </a:r>
            <a:r>
              <a:rPr lang="en-US" sz="2400" dirty="0" err="1" smtClean="0"/>
              <a:t>diferentes</a:t>
            </a:r>
            <a:r>
              <a:rPr lang="en-US" sz="2400" dirty="0" smtClean="0"/>
              <a:t> </a:t>
            </a:r>
            <a:r>
              <a:rPr lang="en-US" sz="2400" dirty="0" err="1" smtClean="0"/>
              <a:t>tipos</a:t>
            </a:r>
            <a:r>
              <a:rPr lang="en-US" sz="2400" dirty="0" smtClean="0"/>
              <a:t> de </a:t>
            </a:r>
            <a:r>
              <a:rPr lang="en-US" sz="2400" dirty="0" err="1" smtClean="0"/>
              <a:t>crescimento</a:t>
            </a:r>
            <a:endParaRPr lang="en-US" sz="2800" dirty="0"/>
          </a:p>
        </p:txBody>
      </p:sp>
      <p:sp>
        <p:nvSpPr>
          <p:cNvPr id="3" name="Content Placeholder 2"/>
          <p:cNvSpPr>
            <a:spLocks noGrp="1"/>
          </p:cNvSpPr>
          <p:nvPr>
            <p:ph idx="1"/>
          </p:nvPr>
        </p:nvSpPr>
        <p:spPr>
          <a:xfrm>
            <a:off x="539552" y="1196752"/>
            <a:ext cx="8229600" cy="4525963"/>
          </a:xfrm>
        </p:spPr>
        <p:txBody>
          <a:bodyPr/>
          <a:lstStyle/>
          <a:p>
            <a:endParaRPr lang="en-US" sz="2000" dirty="0" smtClean="0"/>
          </a:p>
          <a:p>
            <a:endParaRPr lang="en-US"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2393173005"/>
              </p:ext>
            </p:extLst>
          </p:nvPr>
        </p:nvGraphicFramePr>
        <p:xfrm>
          <a:off x="827584" y="1124744"/>
          <a:ext cx="7854954" cy="5328592"/>
        </p:xfrm>
        <a:graphic>
          <a:graphicData uri="http://schemas.openxmlformats.org/presentationml/2006/ole">
            <mc:AlternateContent xmlns:mc="http://schemas.openxmlformats.org/markup-compatibility/2006">
              <mc:Choice xmlns:v="urn:schemas-microsoft-com:vml" Requires="v">
                <p:oleObj spid="_x0000_s119839" name="Document" r:id="rId4" imgW="6870700" imgH="4660900" progId="Word.Document.12">
                  <p:embed/>
                </p:oleObj>
              </mc:Choice>
              <mc:Fallback>
                <p:oleObj name="Document" r:id="rId4" imgW="6870700" imgH="4660900" progId="Word.Document.12">
                  <p:embed/>
                  <p:pic>
                    <p:nvPicPr>
                      <p:cNvPr id="0" name=""/>
                      <p:cNvPicPr/>
                      <p:nvPr/>
                    </p:nvPicPr>
                    <p:blipFill>
                      <a:blip r:embed="rId5"/>
                      <a:stretch>
                        <a:fillRect/>
                      </a:stretch>
                    </p:blipFill>
                    <p:spPr>
                      <a:xfrm>
                        <a:off x="827584" y="1124744"/>
                        <a:ext cx="7854954" cy="5328592"/>
                      </a:xfrm>
                      <a:prstGeom prst="rect">
                        <a:avLst/>
                      </a:prstGeom>
                    </p:spPr>
                  </p:pic>
                </p:oleObj>
              </mc:Fallback>
            </mc:AlternateContent>
          </a:graphicData>
        </a:graphic>
      </p:graphicFrame>
    </p:spTree>
    <p:extLst>
      <p:ext uri="{BB962C8B-B14F-4D97-AF65-F5344CB8AC3E}">
        <p14:creationId xmlns:p14="http://schemas.microsoft.com/office/powerpoint/2010/main" val="11914137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79712" y="22523"/>
            <a:ext cx="7315200" cy="762000"/>
          </a:xfrm>
          <a:prstGeom prst="rect">
            <a:avLst/>
          </a:prstGeom>
          <a:noFill/>
          <a:ln w="9525">
            <a:noFill/>
            <a:miter lim="800000"/>
            <a:headEnd/>
            <a:tailEnd/>
          </a:ln>
          <a:effectLst/>
        </p:spPr>
        <p:txBody>
          <a:bodyPr/>
          <a:lstStyle/>
          <a:p>
            <a:pPr algn="ctr"/>
            <a:r>
              <a:rPr lang="pt-BR" sz="2800" b="1" dirty="0" smtClean="0">
                <a:solidFill>
                  <a:srgbClr val="003366"/>
                </a:solidFill>
                <a:effectLst>
                  <a:outerShdw blurRad="38100" dist="38100" dir="2700000" algn="tl">
                    <a:srgbClr val="DDDDDD"/>
                  </a:outerShdw>
                </a:effectLst>
              </a:rPr>
              <a:t>Modelo do Alicerce </a:t>
            </a:r>
            <a:r>
              <a:rPr lang="pt-BR" sz="2800" b="1" dirty="0">
                <a:solidFill>
                  <a:srgbClr val="003366"/>
                </a:solidFill>
                <a:effectLst>
                  <a:outerShdw blurRad="38100" dist="38100" dir="2700000" algn="tl">
                    <a:srgbClr val="DDDDDD"/>
                  </a:outerShdw>
                </a:effectLst>
              </a:rPr>
              <a:t>de execução</a:t>
            </a:r>
            <a:endParaRPr lang="pt-BR" sz="2800" dirty="0">
              <a:solidFill>
                <a:schemeClr val="tx2"/>
              </a:solidFill>
            </a:endParaRPr>
          </a:p>
        </p:txBody>
      </p:sp>
      <p:pic>
        <p:nvPicPr>
          <p:cNvPr id="34819" name="Imagem 5" descr="modelooperaciona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928688"/>
            <a:ext cx="864393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804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403648" y="116632"/>
            <a:ext cx="8643937" cy="1071563"/>
          </a:xfrm>
          <a:prstGeom prst="rect">
            <a:avLst/>
          </a:prstGeom>
          <a:noFill/>
          <a:ln w="9525">
            <a:noFill/>
            <a:miter lim="800000"/>
            <a:headEnd/>
            <a:tailEnd/>
          </a:ln>
          <a:effectLst/>
        </p:spPr>
        <p:txBody>
          <a:bodyPr/>
          <a:lstStyle/>
          <a:p>
            <a:pPr algn="ctr"/>
            <a:r>
              <a:rPr lang="pt-BR" sz="2800" b="1" dirty="0" smtClean="0">
                <a:solidFill>
                  <a:srgbClr val="003366"/>
                </a:solidFill>
                <a:effectLst>
                  <a:outerShdw blurRad="38100" dist="38100" dir="2700000" algn="tl">
                    <a:srgbClr val="DDDDDD"/>
                  </a:outerShdw>
                </a:effectLst>
              </a:rPr>
              <a:t>Exemplo de um Alicerce </a:t>
            </a:r>
            <a:r>
              <a:rPr lang="pt-BR" sz="2800" b="1" dirty="0">
                <a:solidFill>
                  <a:srgbClr val="003366"/>
                </a:solidFill>
                <a:effectLst>
                  <a:outerShdw blurRad="38100" dist="38100" dir="2700000" algn="tl">
                    <a:srgbClr val="DDDDDD"/>
                  </a:outerShdw>
                </a:effectLst>
              </a:rPr>
              <a:t>de execução </a:t>
            </a:r>
            <a:endParaRPr lang="pt-BR" sz="2800" b="1" dirty="0" smtClean="0">
              <a:solidFill>
                <a:srgbClr val="003366"/>
              </a:solidFill>
              <a:effectLst>
                <a:outerShdw blurRad="38100" dist="38100" dir="2700000" algn="tl">
                  <a:srgbClr val="DDDDDD"/>
                </a:outerShdw>
              </a:effectLst>
            </a:endParaRPr>
          </a:p>
          <a:p>
            <a:pPr algn="ctr"/>
            <a:r>
              <a:rPr lang="pt-BR" sz="2800" b="1" dirty="0" smtClean="0">
                <a:solidFill>
                  <a:srgbClr val="003366"/>
                </a:solidFill>
                <a:effectLst>
                  <a:outerShdw blurRad="38100" dist="38100" dir="2700000" algn="tl">
                    <a:srgbClr val="DDDDDD"/>
                  </a:outerShdw>
                </a:effectLst>
              </a:rPr>
              <a:t>para prestação </a:t>
            </a:r>
            <a:r>
              <a:rPr lang="pt-BR" sz="2800" b="1" dirty="0">
                <a:solidFill>
                  <a:srgbClr val="003366"/>
                </a:solidFill>
                <a:effectLst>
                  <a:outerShdw blurRad="38100" dist="38100" dir="2700000" algn="tl">
                    <a:srgbClr val="DDDDDD"/>
                  </a:outerShdw>
                </a:effectLst>
              </a:rPr>
              <a:t>de serviço</a:t>
            </a:r>
            <a:endParaRPr lang="pt-BR" sz="2800" dirty="0">
              <a:solidFill>
                <a:schemeClr val="tx2"/>
              </a:solidFill>
            </a:endParaRPr>
          </a:p>
        </p:txBody>
      </p:sp>
      <p:pic>
        <p:nvPicPr>
          <p:cNvPr id="36867" name="Imagem 5" descr="modeloservic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43000"/>
            <a:ext cx="86391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2147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79712" y="116632"/>
            <a:ext cx="7643812" cy="762000"/>
          </a:xfrm>
          <a:prstGeom prst="rect">
            <a:avLst/>
          </a:prstGeom>
          <a:noFill/>
          <a:ln w="9525">
            <a:noFill/>
            <a:miter lim="800000"/>
            <a:headEnd/>
            <a:tailEnd/>
          </a:ln>
          <a:effectLst/>
        </p:spPr>
        <p:txBody>
          <a:bodyPr/>
          <a:lstStyle/>
          <a:p>
            <a:pPr algn="ctr"/>
            <a:r>
              <a:rPr lang="pt-BR" sz="2400" b="1" dirty="0" smtClean="0">
                <a:solidFill>
                  <a:srgbClr val="003366"/>
                </a:solidFill>
                <a:effectLst>
                  <a:outerShdw blurRad="38100" dist="38100" dir="2700000" algn="tl">
                    <a:srgbClr val="DDDDDD"/>
                  </a:outerShdw>
                </a:effectLst>
              </a:rPr>
              <a:t>Exemplo de um Alicerce </a:t>
            </a:r>
            <a:r>
              <a:rPr lang="pt-BR" sz="2400" b="1" dirty="0">
                <a:solidFill>
                  <a:srgbClr val="003366"/>
                </a:solidFill>
                <a:effectLst>
                  <a:outerShdw blurRad="38100" dist="38100" dir="2700000" algn="tl">
                    <a:srgbClr val="DDDDDD"/>
                  </a:outerShdw>
                </a:effectLst>
              </a:rPr>
              <a:t>de execução </a:t>
            </a:r>
            <a:endParaRPr lang="pt-BR" sz="2400" b="1" dirty="0" smtClean="0">
              <a:solidFill>
                <a:srgbClr val="003366"/>
              </a:solidFill>
              <a:effectLst>
                <a:outerShdw blurRad="38100" dist="38100" dir="2700000" algn="tl">
                  <a:srgbClr val="DDDDDD"/>
                </a:outerShdw>
              </a:effectLst>
            </a:endParaRPr>
          </a:p>
          <a:p>
            <a:pPr algn="ctr"/>
            <a:r>
              <a:rPr lang="pt-BR" sz="2400" b="1" dirty="0" smtClean="0">
                <a:solidFill>
                  <a:srgbClr val="003366"/>
                </a:solidFill>
                <a:effectLst>
                  <a:outerShdw blurRad="38100" dist="38100" dir="2700000" algn="tl">
                    <a:srgbClr val="DDDDDD"/>
                  </a:outerShdw>
                </a:effectLst>
              </a:rPr>
              <a:t>para a área de treinamentos</a:t>
            </a:r>
            <a:endParaRPr lang="pt-BR" sz="2400" dirty="0">
              <a:solidFill>
                <a:schemeClr val="tx2"/>
              </a:solidFill>
            </a:endParaRPr>
          </a:p>
        </p:txBody>
      </p:sp>
      <p:pic>
        <p:nvPicPr>
          <p:cNvPr id="37891" name="Imagem 5" descr="modelotreinament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857250"/>
            <a:ext cx="8643938"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2625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764704"/>
            <a:ext cx="8229600" cy="1143000"/>
          </a:xfrm>
        </p:spPr>
        <p:txBody>
          <a:bodyPr/>
          <a:lstStyle/>
          <a:p>
            <a:r>
              <a:rPr lang="en-US" sz="3200" dirty="0" err="1" smtClean="0"/>
              <a:t>Seis</a:t>
            </a:r>
            <a:r>
              <a:rPr lang="en-US" sz="3200" dirty="0" smtClean="0"/>
              <a:t> </a:t>
            </a:r>
            <a:r>
              <a:rPr lang="en-US" sz="3200" dirty="0" err="1" smtClean="0"/>
              <a:t>Passos</a:t>
            </a:r>
            <a:r>
              <a:rPr lang="en-US" sz="3200" dirty="0" smtClean="0"/>
              <a:t> </a:t>
            </a:r>
            <a:r>
              <a:rPr lang="en-US" sz="3200" dirty="0" err="1" smtClean="0"/>
              <a:t>Fundamentais</a:t>
            </a:r>
            <a:r>
              <a:rPr lang="en-US" sz="3200" dirty="0" smtClean="0"/>
              <a:t> </a:t>
            </a:r>
            <a:r>
              <a:rPr lang="en-US" sz="3200" dirty="0" err="1" smtClean="0"/>
              <a:t>para</a:t>
            </a:r>
            <a:r>
              <a:rPr lang="en-US" sz="3200" dirty="0" smtClean="0"/>
              <a:t> </a:t>
            </a:r>
            <a:br>
              <a:rPr lang="en-US" sz="3200" dirty="0" smtClean="0"/>
            </a:br>
            <a:r>
              <a:rPr lang="en-US" sz="3200" dirty="0" err="1" smtClean="0"/>
              <a:t>Repensar</a:t>
            </a:r>
            <a:r>
              <a:rPr lang="en-US" sz="3200" dirty="0" smtClean="0"/>
              <a:t> </a:t>
            </a:r>
            <a:r>
              <a:rPr lang="en-US" sz="3200" dirty="0" err="1" smtClean="0"/>
              <a:t>seu</a:t>
            </a:r>
            <a:r>
              <a:rPr lang="en-US" sz="3200" dirty="0" smtClean="0"/>
              <a:t> </a:t>
            </a:r>
            <a:r>
              <a:rPr lang="en-US" sz="3200" dirty="0" err="1" smtClean="0"/>
              <a:t>Alicerce</a:t>
            </a:r>
            <a:r>
              <a:rPr lang="en-US" sz="3200" dirty="0" smtClean="0"/>
              <a:t> de </a:t>
            </a:r>
            <a:r>
              <a:rPr lang="en-US" sz="3200" dirty="0" err="1" smtClean="0"/>
              <a:t>Execução</a:t>
            </a:r>
            <a:endParaRPr lang="en-US" sz="3200" dirty="0"/>
          </a:p>
        </p:txBody>
      </p:sp>
      <p:sp>
        <p:nvSpPr>
          <p:cNvPr id="3" name="Content Placeholder 2"/>
          <p:cNvSpPr>
            <a:spLocks noGrp="1"/>
          </p:cNvSpPr>
          <p:nvPr>
            <p:ph idx="1"/>
          </p:nvPr>
        </p:nvSpPr>
        <p:spPr>
          <a:xfrm>
            <a:off x="457200" y="2060848"/>
            <a:ext cx="8229600" cy="4065315"/>
          </a:xfrm>
        </p:spPr>
        <p:txBody>
          <a:bodyPr/>
          <a:lstStyle/>
          <a:p>
            <a:pPr marL="514350" indent="-514350">
              <a:buFont typeface="+mj-lt"/>
              <a:buAutoNum type="arabicPeriod"/>
            </a:pPr>
            <a:r>
              <a:rPr lang="en-US" sz="2400" dirty="0" err="1" smtClean="0"/>
              <a:t>Analise</a:t>
            </a:r>
            <a:r>
              <a:rPr lang="en-US" sz="2400" dirty="0" smtClean="0"/>
              <a:t> </a:t>
            </a:r>
            <a:r>
              <a:rPr lang="en-US" sz="2400" dirty="0" err="1" smtClean="0"/>
              <a:t>seu</a:t>
            </a:r>
            <a:r>
              <a:rPr lang="en-US" sz="2400" dirty="0" smtClean="0"/>
              <a:t> </a:t>
            </a:r>
            <a:r>
              <a:rPr lang="en-US" sz="2400" dirty="0" err="1" smtClean="0"/>
              <a:t>alicerce</a:t>
            </a:r>
            <a:r>
              <a:rPr lang="en-US" sz="2400" dirty="0" smtClean="0"/>
              <a:t> de </a:t>
            </a:r>
            <a:r>
              <a:rPr lang="en-US" sz="2400" dirty="0" err="1" smtClean="0"/>
              <a:t>execução</a:t>
            </a:r>
            <a:r>
              <a:rPr lang="en-US" sz="2400" dirty="0" smtClean="0"/>
              <a:t> </a:t>
            </a:r>
            <a:r>
              <a:rPr lang="en-US" sz="2400" dirty="0" err="1" smtClean="0"/>
              <a:t>existente</a:t>
            </a:r>
            <a:r>
              <a:rPr lang="en-US" sz="2400" dirty="0" smtClean="0"/>
              <a:t>;</a:t>
            </a:r>
          </a:p>
          <a:p>
            <a:pPr marL="514350" indent="-514350">
              <a:buFont typeface="+mj-lt"/>
              <a:buAutoNum type="arabicPeriod"/>
            </a:pPr>
            <a:r>
              <a:rPr lang="en-US" sz="2400" dirty="0" err="1" smtClean="0"/>
              <a:t>Defina</a:t>
            </a:r>
            <a:r>
              <a:rPr lang="en-US" sz="2400" dirty="0" smtClean="0"/>
              <a:t> </a:t>
            </a:r>
            <a:r>
              <a:rPr lang="en-US" sz="2400" dirty="0" err="1" smtClean="0"/>
              <a:t>seu</a:t>
            </a:r>
            <a:r>
              <a:rPr lang="en-US" sz="2400" dirty="0" smtClean="0"/>
              <a:t> </a:t>
            </a:r>
            <a:r>
              <a:rPr lang="en-US" sz="2400" dirty="0" err="1" smtClean="0"/>
              <a:t>modelo</a:t>
            </a:r>
            <a:r>
              <a:rPr lang="en-US" sz="2400" dirty="0" smtClean="0"/>
              <a:t> </a:t>
            </a:r>
            <a:r>
              <a:rPr lang="en-US" sz="2400" dirty="0" err="1" smtClean="0"/>
              <a:t>operacional</a:t>
            </a:r>
            <a:endParaRPr lang="en-US" sz="2400" dirty="0" smtClean="0"/>
          </a:p>
          <a:p>
            <a:pPr marL="514350" indent="-514350">
              <a:buFont typeface="+mj-lt"/>
              <a:buAutoNum type="arabicPeriod"/>
            </a:pPr>
            <a:r>
              <a:rPr lang="en-US" sz="2400" dirty="0" err="1" smtClean="0"/>
              <a:t>Projete</a:t>
            </a:r>
            <a:r>
              <a:rPr lang="en-US" sz="2400" dirty="0" smtClean="0"/>
              <a:t> </a:t>
            </a:r>
            <a:r>
              <a:rPr lang="en-US" sz="2400" dirty="0" err="1" smtClean="0"/>
              <a:t>sua</a:t>
            </a:r>
            <a:r>
              <a:rPr lang="en-US" sz="2400" dirty="0" smtClean="0"/>
              <a:t> </a:t>
            </a:r>
            <a:r>
              <a:rPr lang="en-US" sz="2400" dirty="0" err="1" smtClean="0"/>
              <a:t>arquitetura</a:t>
            </a:r>
            <a:r>
              <a:rPr lang="en-US" sz="2400" dirty="0" smtClean="0"/>
              <a:t> </a:t>
            </a:r>
            <a:r>
              <a:rPr lang="en-US" sz="2400" dirty="0" err="1" smtClean="0"/>
              <a:t>empresarial</a:t>
            </a:r>
            <a:endParaRPr lang="en-US" sz="2400" dirty="0" smtClean="0"/>
          </a:p>
          <a:p>
            <a:pPr marL="514350" indent="-514350">
              <a:buFont typeface="+mj-lt"/>
              <a:buAutoNum type="arabicPeriod"/>
            </a:pPr>
            <a:r>
              <a:rPr lang="en-US" sz="2400" dirty="0" err="1" smtClean="0"/>
              <a:t>Defina</a:t>
            </a:r>
            <a:r>
              <a:rPr lang="en-US" sz="2400" dirty="0" smtClean="0"/>
              <a:t> </a:t>
            </a:r>
            <a:r>
              <a:rPr lang="en-US" sz="2400" dirty="0" err="1" smtClean="0"/>
              <a:t>prioridades</a:t>
            </a:r>
            <a:endParaRPr lang="en-US" sz="2400" dirty="0" smtClean="0"/>
          </a:p>
          <a:p>
            <a:pPr marL="514350" indent="-514350">
              <a:buFont typeface="+mj-lt"/>
              <a:buAutoNum type="arabicPeriod"/>
            </a:pPr>
            <a:r>
              <a:rPr lang="en-US" sz="2400" dirty="0" err="1" smtClean="0"/>
              <a:t>Projete</a:t>
            </a:r>
            <a:r>
              <a:rPr lang="en-US" sz="2400" dirty="0" smtClean="0"/>
              <a:t> e </a:t>
            </a:r>
            <a:r>
              <a:rPr lang="en-US" sz="2400" dirty="0" err="1" smtClean="0"/>
              <a:t>implemente</a:t>
            </a:r>
            <a:r>
              <a:rPr lang="en-US" sz="2400" dirty="0" smtClean="0"/>
              <a:t> um </a:t>
            </a:r>
            <a:r>
              <a:rPr lang="en-US" sz="2400" dirty="0" err="1" smtClean="0"/>
              <a:t>modelo</a:t>
            </a:r>
            <a:r>
              <a:rPr lang="en-US" sz="2400" dirty="0" smtClean="0"/>
              <a:t> de </a:t>
            </a:r>
            <a:r>
              <a:rPr lang="en-US" sz="2400" dirty="0" err="1" smtClean="0"/>
              <a:t>envolvimento</a:t>
            </a:r>
            <a:r>
              <a:rPr lang="en-US" sz="2400" dirty="0" smtClean="0"/>
              <a:t> da TI</a:t>
            </a:r>
          </a:p>
          <a:p>
            <a:pPr marL="514350" indent="-514350">
              <a:buFont typeface="+mj-lt"/>
              <a:buAutoNum type="arabicPeriod"/>
            </a:pPr>
            <a:r>
              <a:rPr lang="en-US" sz="2400" dirty="0" smtClean="0"/>
              <a:t>Explore </a:t>
            </a:r>
            <a:r>
              <a:rPr lang="en-US" sz="2400" dirty="0" err="1" smtClean="0"/>
              <a:t>seu</a:t>
            </a:r>
            <a:r>
              <a:rPr lang="en-US" sz="2400" dirty="0" smtClean="0"/>
              <a:t> </a:t>
            </a:r>
            <a:r>
              <a:rPr lang="en-US" sz="2400" dirty="0" err="1" smtClean="0"/>
              <a:t>alicerce</a:t>
            </a:r>
            <a:r>
              <a:rPr lang="en-US" sz="2400" dirty="0" smtClean="0"/>
              <a:t> de </a:t>
            </a:r>
            <a:r>
              <a:rPr lang="en-US" sz="2400" dirty="0" err="1" smtClean="0"/>
              <a:t>execução</a:t>
            </a:r>
            <a:r>
              <a:rPr lang="en-US" sz="2400" dirty="0" smtClean="0"/>
              <a:t> </a:t>
            </a:r>
            <a:r>
              <a:rPr lang="en-US" sz="2400" dirty="0" err="1" smtClean="0"/>
              <a:t>em</a:t>
            </a:r>
            <a:r>
              <a:rPr lang="en-US" sz="2400" dirty="0" smtClean="0"/>
              <a:t> </a:t>
            </a:r>
            <a:r>
              <a:rPr lang="en-US" sz="2400" dirty="0" err="1" smtClean="0"/>
              <a:t>busca</a:t>
            </a:r>
            <a:r>
              <a:rPr lang="en-US" sz="2400" dirty="0" smtClean="0"/>
              <a:t> de </a:t>
            </a:r>
            <a:r>
              <a:rPr lang="en-US" sz="2400" dirty="0" err="1" smtClean="0"/>
              <a:t>crescimento</a:t>
            </a:r>
            <a:endParaRPr lang="en-US" sz="2400" dirty="0" smtClean="0"/>
          </a:p>
          <a:p>
            <a:pPr marL="514350" indent="-514350">
              <a:buFont typeface="+mj-lt"/>
              <a:buAutoNum type="arabicPeriod"/>
            </a:pPr>
            <a:endParaRPr lang="en-US" sz="2400" dirty="0"/>
          </a:p>
        </p:txBody>
      </p:sp>
    </p:spTree>
    <p:extLst>
      <p:ext uri="{BB962C8B-B14F-4D97-AF65-F5344CB8AC3E}">
        <p14:creationId xmlns:p14="http://schemas.microsoft.com/office/powerpoint/2010/main" val="16546399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116632"/>
            <a:ext cx="8661648" cy="1143000"/>
          </a:xfrm>
        </p:spPr>
        <p:txBody>
          <a:bodyPr/>
          <a:lstStyle/>
          <a:p>
            <a:r>
              <a:rPr lang="en-US" sz="2800" smtClean="0"/>
              <a:t>VÍDEO</a:t>
            </a:r>
            <a:r>
              <a:rPr lang="en-US" sz="2800" dirty="0" smtClean="0"/>
              <a:t>: </a:t>
            </a:r>
            <a:r>
              <a:rPr lang="en-US" sz="2800" dirty="0" err="1"/>
              <a:t>Você</a:t>
            </a:r>
            <a:r>
              <a:rPr lang="en-US" sz="2800" dirty="0"/>
              <a:t> tem um </a:t>
            </a:r>
            <a:r>
              <a:rPr lang="en-US" sz="2800" dirty="0" err="1"/>
              <a:t>bom</a:t>
            </a:r>
            <a:r>
              <a:rPr lang="en-US" sz="2800" dirty="0"/>
              <a:t> </a:t>
            </a:r>
            <a:r>
              <a:rPr lang="en-US" sz="2800" dirty="0" err="1" smtClean="0"/>
              <a:t>Alicerce</a:t>
            </a:r>
            <a:r>
              <a:rPr lang="en-US" sz="2800" dirty="0" smtClean="0"/>
              <a:t> de </a:t>
            </a:r>
            <a:br>
              <a:rPr lang="en-US" sz="2800" dirty="0" smtClean="0"/>
            </a:br>
            <a:r>
              <a:rPr lang="en-US" sz="2800" dirty="0" err="1" smtClean="0"/>
              <a:t>Execução</a:t>
            </a:r>
            <a:r>
              <a:rPr lang="en-US" sz="2800" dirty="0"/>
              <a:t> </a:t>
            </a:r>
            <a:r>
              <a:rPr lang="en-US" sz="2800" dirty="0" err="1" smtClean="0"/>
              <a:t>ou</a:t>
            </a:r>
            <a:r>
              <a:rPr lang="en-US" sz="2800" dirty="0" smtClean="0"/>
              <a:t> </a:t>
            </a:r>
            <a:r>
              <a:rPr lang="en-US" sz="2800" dirty="0" err="1"/>
              <a:t>P</a:t>
            </a:r>
            <a:r>
              <a:rPr lang="en-US" sz="2800" dirty="0" err="1" smtClean="0"/>
              <a:t>recisa</a:t>
            </a:r>
            <a:r>
              <a:rPr lang="en-US" sz="2800" dirty="0" smtClean="0"/>
              <a:t> de </a:t>
            </a:r>
            <a:r>
              <a:rPr lang="en-US" sz="2800" dirty="0" err="1" smtClean="0"/>
              <a:t>muito</a:t>
            </a:r>
            <a:r>
              <a:rPr lang="en-US" sz="2800" dirty="0" smtClean="0"/>
              <a:t> </a:t>
            </a:r>
            <a:r>
              <a:rPr lang="en-US" sz="2800" dirty="0" err="1" smtClean="0"/>
              <a:t>controle</a:t>
            </a:r>
            <a:r>
              <a:rPr lang="en-US" sz="2800" dirty="0" smtClean="0"/>
              <a:t>?</a:t>
            </a:r>
            <a:endParaRPr lang="en-US" sz="2800" dirty="0"/>
          </a:p>
        </p:txBody>
      </p:sp>
      <p:pic>
        <p:nvPicPr>
          <p:cNvPr id="4" name="Control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27584" y="1054028"/>
            <a:ext cx="6762254" cy="5072135"/>
          </a:xfrm>
        </p:spPr>
      </p:pic>
    </p:spTree>
    <p:extLst>
      <p:ext uri="{BB962C8B-B14F-4D97-AF65-F5344CB8AC3E}">
        <p14:creationId xmlns:p14="http://schemas.microsoft.com/office/powerpoint/2010/main" val="2033426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29</a:t>
            </a:fld>
            <a:endParaRPr lang="pt-BR"/>
          </a:p>
        </p:txBody>
      </p:sp>
      <p:sp>
        <p:nvSpPr>
          <p:cNvPr id="6" name="Elipse 5"/>
          <p:cNvSpPr/>
          <p:nvPr/>
        </p:nvSpPr>
        <p:spPr>
          <a:xfrm>
            <a:off x="4139952" y="1484784"/>
            <a:ext cx="500404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b="1" dirty="0" smtClean="0">
                <a:solidFill>
                  <a:srgbClr val="002060"/>
                </a:solidFill>
              </a:rPr>
              <a:t>EXERCÍCIOS</a:t>
            </a:r>
            <a:endParaRPr lang="pt-BR" sz="32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31571238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Número de Slide 3"/>
          <p:cNvSpPr>
            <a:spLocks noGrp="1"/>
          </p:cNvSpPr>
          <p:nvPr>
            <p:ph type="sldNum" sz="quarter" idx="10"/>
          </p:nvPr>
        </p:nvSpPr>
        <p:spPr bwMode="auto">
          <a:noFill/>
          <a:ln>
            <a:miter lim="800000"/>
            <a:headEnd/>
            <a:tailEnd/>
          </a:ln>
        </p:spPr>
        <p:txBody>
          <a:bodyPr/>
          <a:lstStyle/>
          <a:p>
            <a:fld id="{59FBDF02-91CC-40DA-93E1-C00F7EAB22BB}" type="slidenum">
              <a:rPr lang="en-US"/>
              <a:pPr/>
              <a:t>3</a:t>
            </a:fld>
            <a:endParaRPr lang="en-US"/>
          </a:p>
        </p:txBody>
      </p:sp>
      <p:sp>
        <p:nvSpPr>
          <p:cNvPr id="38915" name="Rectangle 2"/>
          <p:cNvSpPr>
            <a:spLocks noChangeArrowheads="1"/>
          </p:cNvSpPr>
          <p:nvPr/>
        </p:nvSpPr>
        <p:spPr bwMode="auto">
          <a:xfrm>
            <a:off x="1047750" y="2197100"/>
            <a:ext cx="7167563" cy="3457575"/>
          </a:xfrm>
          <a:prstGeom prst="rect">
            <a:avLst/>
          </a:prstGeom>
          <a:solidFill>
            <a:schemeClr val="tx1"/>
          </a:solidFill>
          <a:ln w="6350">
            <a:solidFill>
              <a:srgbClr val="339933"/>
            </a:solidFill>
            <a:miter lim="800000"/>
            <a:headEnd/>
            <a:tailEnd/>
          </a:ln>
        </p:spPr>
        <p:txBody>
          <a:bodyPr wrap="none" anchor="ctr"/>
          <a:lstStyle/>
          <a:p>
            <a:endParaRPr lang="pt-BR"/>
          </a:p>
        </p:txBody>
      </p:sp>
      <p:sp>
        <p:nvSpPr>
          <p:cNvPr id="38916" name="AutoShape 3"/>
          <p:cNvSpPr>
            <a:spLocks noChangeArrowheads="1"/>
          </p:cNvSpPr>
          <p:nvPr/>
        </p:nvSpPr>
        <p:spPr bwMode="auto">
          <a:xfrm>
            <a:off x="357188" y="1458913"/>
            <a:ext cx="1333500" cy="1584325"/>
          </a:xfrm>
          <a:prstGeom prst="rightArrow">
            <a:avLst>
              <a:gd name="adj1" fmla="val 50000"/>
              <a:gd name="adj2" fmla="val 25000"/>
            </a:avLst>
          </a:prstGeom>
          <a:solidFill>
            <a:srgbClr val="FFFF00"/>
          </a:solidFill>
          <a:ln w="6350">
            <a:solidFill>
              <a:schemeClr val="tx1"/>
            </a:solidFill>
            <a:miter lim="800000"/>
            <a:headEnd/>
            <a:tailEnd/>
          </a:ln>
        </p:spPr>
        <p:txBody>
          <a:bodyPr anchor="ctr"/>
          <a:lstStyle/>
          <a:p>
            <a:pPr>
              <a:buFont typeface="Wingdings" charset="2"/>
              <a:buNone/>
            </a:pPr>
            <a:r>
              <a:rPr lang="pt-BR" sz="1000">
                <a:cs typeface="Arial" charset="0"/>
              </a:rPr>
              <a:t>Oportunidades de Negócios</a:t>
            </a:r>
          </a:p>
        </p:txBody>
      </p:sp>
      <p:sp>
        <p:nvSpPr>
          <p:cNvPr id="38917" name="AutoShape 4"/>
          <p:cNvSpPr>
            <a:spLocks noChangeArrowheads="1"/>
          </p:cNvSpPr>
          <p:nvPr/>
        </p:nvSpPr>
        <p:spPr bwMode="auto">
          <a:xfrm>
            <a:off x="7300913" y="1585913"/>
            <a:ext cx="1150937" cy="1417637"/>
          </a:xfrm>
          <a:prstGeom prst="leftArrow">
            <a:avLst>
              <a:gd name="adj1" fmla="val 50000"/>
              <a:gd name="adj2" fmla="val 25000"/>
            </a:avLst>
          </a:prstGeom>
          <a:solidFill>
            <a:srgbClr val="66FF66"/>
          </a:solidFill>
          <a:ln w="6350">
            <a:solidFill>
              <a:schemeClr val="tx1"/>
            </a:solidFill>
            <a:miter lim="800000"/>
            <a:headEnd/>
            <a:tailEnd/>
          </a:ln>
        </p:spPr>
        <p:txBody>
          <a:bodyPr anchor="ctr"/>
          <a:lstStyle/>
          <a:p>
            <a:pPr>
              <a:buFont typeface="Wingdings" charset="2"/>
              <a:buNone/>
            </a:pPr>
            <a:r>
              <a:rPr lang="pt-BR" sz="1000">
                <a:cs typeface="Arial" charset="0"/>
              </a:rPr>
              <a:t>Novas Tecnologias</a:t>
            </a:r>
          </a:p>
        </p:txBody>
      </p:sp>
      <p:sp>
        <p:nvSpPr>
          <p:cNvPr id="38918" name="AutoShape 5"/>
          <p:cNvSpPr>
            <a:spLocks noChangeArrowheads="1"/>
          </p:cNvSpPr>
          <p:nvPr/>
        </p:nvSpPr>
        <p:spPr bwMode="auto">
          <a:xfrm>
            <a:off x="2124075" y="1657350"/>
            <a:ext cx="2089150" cy="936625"/>
          </a:xfrm>
          <a:prstGeom prst="flowChartAlternateProcess">
            <a:avLst/>
          </a:prstGeom>
          <a:solidFill>
            <a:srgbClr val="FFFF99"/>
          </a:solidFill>
          <a:ln w="6350">
            <a:solidFill>
              <a:schemeClr val="tx1"/>
            </a:solidFill>
            <a:miter lim="800000"/>
            <a:headEnd/>
            <a:tailEnd/>
          </a:ln>
        </p:spPr>
        <p:txBody>
          <a:bodyPr anchor="ctr"/>
          <a:lstStyle/>
          <a:p>
            <a:pPr>
              <a:buFont typeface="Wingdings" charset="2"/>
              <a:buNone/>
            </a:pPr>
            <a:r>
              <a:rPr lang="pt-BR" sz="1400">
                <a:cs typeface="Arial" charset="0"/>
              </a:rPr>
              <a:t>Estratégia de Negócios</a:t>
            </a:r>
          </a:p>
        </p:txBody>
      </p:sp>
      <p:sp>
        <p:nvSpPr>
          <p:cNvPr id="38919" name="AutoShape 6"/>
          <p:cNvSpPr>
            <a:spLocks noChangeArrowheads="1"/>
          </p:cNvSpPr>
          <p:nvPr/>
        </p:nvSpPr>
        <p:spPr bwMode="auto">
          <a:xfrm>
            <a:off x="4789488" y="1657350"/>
            <a:ext cx="2090737" cy="936625"/>
          </a:xfrm>
          <a:prstGeom prst="flowChartAlternateProcess">
            <a:avLst/>
          </a:prstGeom>
          <a:solidFill>
            <a:srgbClr val="99FF99"/>
          </a:solidFill>
          <a:ln w="6350">
            <a:solidFill>
              <a:schemeClr val="tx1"/>
            </a:solidFill>
            <a:miter lim="800000"/>
            <a:headEnd/>
            <a:tailEnd/>
          </a:ln>
        </p:spPr>
        <p:txBody>
          <a:bodyPr anchor="ctr"/>
          <a:lstStyle/>
          <a:p>
            <a:pPr>
              <a:buFont typeface="Wingdings" charset="2"/>
              <a:buNone/>
            </a:pPr>
            <a:r>
              <a:rPr lang="pt-BR" sz="1400">
                <a:cs typeface="Arial" charset="0"/>
              </a:rPr>
              <a:t>Estratégia de TI</a:t>
            </a:r>
          </a:p>
        </p:txBody>
      </p:sp>
      <p:sp>
        <p:nvSpPr>
          <p:cNvPr id="38920" name="AutoShape 7"/>
          <p:cNvSpPr>
            <a:spLocks noChangeArrowheads="1"/>
          </p:cNvSpPr>
          <p:nvPr/>
        </p:nvSpPr>
        <p:spPr bwMode="auto">
          <a:xfrm>
            <a:off x="2411413" y="2773363"/>
            <a:ext cx="4248150" cy="2663825"/>
          </a:xfrm>
          <a:prstGeom prst="flowChartAlternateProcess">
            <a:avLst/>
          </a:prstGeom>
          <a:solidFill>
            <a:schemeClr val="accent1"/>
          </a:solidFill>
          <a:ln w="38100">
            <a:solidFill>
              <a:schemeClr val="tx1"/>
            </a:solidFill>
            <a:miter lim="800000"/>
            <a:headEnd/>
            <a:tailEnd/>
          </a:ln>
        </p:spPr>
        <p:txBody>
          <a:bodyPr wrap="none"/>
          <a:lstStyle/>
          <a:p>
            <a:pPr>
              <a:buFont typeface="Wingdings" charset="2"/>
              <a:buNone/>
            </a:pPr>
            <a:r>
              <a:rPr lang="pt-BR" sz="1400">
                <a:cs typeface="Arial" charset="0"/>
              </a:rPr>
              <a:t>ARQUITETURA  CORPORATIVA</a:t>
            </a:r>
          </a:p>
        </p:txBody>
      </p:sp>
      <p:sp>
        <p:nvSpPr>
          <p:cNvPr id="38921" name="AutoShape 8"/>
          <p:cNvSpPr>
            <a:spLocks noChangeAspect="1" noChangeArrowheads="1"/>
          </p:cNvSpPr>
          <p:nvPr/>
        </p:nvSpPr>
        <p:spPr bwMode="auto">
          <a:xfrm>
            <a:off x="2516188" y="3387725"/>
            <a:ext cx="2133600" cy="1747838"/>
          </a:xfrm>
          <a:prstGeom prst="flowChartAlternateProcess">
            <a:avLst/>
          </a:prstGeom>
          <a:solidFill>
            <a:srgbClr val="FFFFCC"/>
          </a:solidFill>
          <a:ln w="6350">
            <a:solidFill>
              <a:schemeClr val="tx1"/>
            </a:solidFill>
            <a:miter lim="800000"/>
            <a:headEnd/>
            <a:tailEnd/>
          </a:ln>
        </p:spPr>
        <p:txBody>
          <a:bodyPr/>
          <a:lstStyle/>
          <a:p>
            <a:pPr marL="87313" indent="-87313">
              <a:buFont typeface="Wingdings" charset="2"/>
              <a:buNone/>
            </a:pPr>
            <a:r>
              <a:rPr lang="pt-BR" sz="1200">
                <a:cs typeface="Arial" charset="0"/>
              </a:rPr>
              <a:t>Arquitetura de Negócio</a:t>
            </a:r>
          </a:p>
          <a:p>
            <a:pPr marL="87313" indent="-87313">
              <a:buFont typeface="Wingdings" charset="2"/>
              <a:buNone/>
            </a:pPr>
            <a:endParaRPr lang="pt-BR" sz="1400">
              <a:cs typeface="Arial" charset="0"/>
            </a:endParaRPr>
          </a:p>
          <a:p>
            <a:pPr marL="87313" indent="-87313">
              <a:buFont typeface="Wingdings" charset="2"/>
              <a:buChar char="§"/>
            </a:pPr>
            <a:r>
              <a:rPr lang="pt-BR" sz="1200">
                <a:cs typeface="Arial" charset="0"/>
              </a:rPr>
              <a:t>Processos de Negócios</a:t>
            </a:r>
          </a:p>
          <a:p>
            <a:pPr marL="87313" indent="-87313">
              <a:buFont typeface="Wingdings" charset="2"/>
              <a:buChar char="§"/>
            </a:pPr>
            <a:r>
              <a:rPr lang="pt-BR" sz="1200">
                <a:cs typeface="Arial" charset="0"/>
              </a:rPr>
              <a:t>Conjunto de Informação</a:t>
            </a:r>
          </a:p>
          <a:p>
            <a:pPr marL="87313" indent="-87313">
              <a:buFont typeface="Wingdings" charset="2"/>
              <a:buChar char="§"/>
            </a:pPr>
            <a:r>
              <a:rPr lang="pt-BR" sz="1200">
                <a:cs typeface="Arial" charset="0"/>
              </a:rPr>
              <a:t>Organização (Pessoas)</a:t>
            </a:r>
          </a:p>
          <a:p>
            <a:pPr marL="87313" indent="-87313">
              <a:buFont typeface="Wingdings" charset="2"/>
              <a:buChar char="§"/>
            </a:pPr>
            <a:r>
              <a:rPr lang="pt-BR" sz="1200">
                <a:cs typeface="Arial" charset="0"/>
              </a:rPr>
              <a:t>Localidades Geográficas</a:t>
            </a:r>
          </a:p>
        </p:txBody>
      </p:sp>
      <p:sp>
        <p:nvSpPr>
          <p:cNvPr id="38922" name="AutoShape 9"/>
          <p:cNvSpPr>
            <a:spLocks noChangeAspect="1" noChangeArrowheads="1"/>
          </p:cNvSpPr>
          <p:nvPr/>
        </p:nvSpPr>
        <p:spPr bwMode="auto">
          <a:xfrm>
            <a:off x="4686300" y="3443288"/>
            <a:ext cx="1862138" cy="1697037"/>
          </a:xfrm>
          <a:prstGeom prst="flowChartAlternateProcess">
            <a:avLst/>
          </a:prstGeom>
          <a:solidFill>
            <a:srgbClr val="CCFFCC"/>
          </a:solidFill>
          <a:ln w="6350">
            <a:solidFill>
              <a:schemeClr val="tx1"/>
            </a:solidFill>
            <a:miter lim="800000"/>
            <a:headEnd/>
            <a:tailEnd/>
          </a:ln>
        </p:spPr>
        <p:txBody>
          <a:bodyPr/>
          <a:lstStyle/>
          <a:p>
            <a:pPr marL="174625" indent="-174625">
              <a:buFont typeface="Wingdings" charset="2"/>
              <a:buNone/>
            </a:pPr>
            <a:r>
              <a:rPr lang="pt-BR" sz="1200">
                <a:cs typeface="Arial" charset="0"/>
              </a:rPr>
              <a:t>Arquitetura de TI</a:t>
            </a:r>
          </a:p>
          <a:p>
            <a:pPr marL="174625" indent="-174625">
              <a:buFont typeface="Wingdings" charset="2"/>
              <a:buNone/>
            </a:pPr>
            <a:endParaRPr lang="pt-BR" sz="1200">
              <a:cs typeface="Arial" charset="0"/>
            </a:endParaRPr>
          </a:p>
          <a:p>
            <a:pPr marL="174625" indent="-174625">
              <a:buFont typeface="Wingdings" charset="2"/>
              <a:buChar char="§"/>
            </a:pPr>
            <a:r>
              <a:rPr lang="pt-BR" sz="1400">
                <a:cs typeface="Arial" charset="0"/>
              </a:rPr>
              <a:t>Informações</a:t>
            </a:r>
          </a:p>
          <a:p>
            <a:pPr marL="174625" indent="-174625">
              <a:buFont typeface="Wingdings" charset="2"/>
              <a:buChar char="§"/>
            </a:pPr>
            <a:r>
              <a:rPr lang="pt-BR" sz="1400">
                <a:cs typeface="Arial" charset="0"/>
              </a:rPr>
              <a:t>Aplicações (sw)</a:t>
            </a:r>
          </a:p>
          <a:p>
            <a:pPr marL="174625" indent="-174625">
              <a:buFont typeface="Wingdings" charset="2"/>
              <a:buChar char="§"/>
            </a:pPr>
            <a:r>
              <a:rPr lang="pt-BR" sz="1400">
                <a:cs typeface="Arial" charset="0"/>
              </a:rPr>
              <a:t>Infra-estrutura (hw)</a:t>
            </a:r>
          </a:p>
        </p:txBody>
      </p:sp>
      <p:sp>
        <p:nvSpPr>
          <p:cNvPr id="38923" name="AutoShape 10"/>
          <p:cNvSpPr>
            <a:spLocks noChangeArrowheads="1"/>
          </p:cNvSpPr>
          <p:nvPr/>
        </p:nvSpPr>
        <p:spPr bwMode="auto">
          <a:xfrm>
            <a:off x="2411413" y="5797550"/>
            <a:ext cx="4248150" cy="360363"/>
          </a:xfrm>
          <a:prstGeom prst="flowChartAlternateProcess">
            <a:avLst/>
          </a:prstGeom>
          <a:solidFill>
            <a:srgbClr val="FFCC99"/>
          </a:solidFill>
          <a:ln w="38100">
            <a:solidFill>
              <a:schemeClr val="tx1"/>
            </a:solidFill>
            <a:miter lim="800000"/>
            <a:headEnd/>
            <a:tailEnd/>
          </a:ln>
        </p:spPr>
        <p:txBody>
          <a:bodyPr anchor="ctr" anchorCtr="1"/>
          <a:lstStyle/>
          <a:p>
            <a:pPr>
              <a:buFont typeface="Wingdings" charset="2"/>
              <a:buNone/>
            </a:pPr>
            <a:r>
              <a:rPr lang="pt-BR" sz="1000">
                <a:cs typeface="Arial" charset="0"/>
              </a:rPr>
              <a:t>AMBIENTE DE NEGÓCIOS E INFRA-ESTRUTURA DE TI</a:t>
            </a:r>
          </a:p>
        </p:txBody>
      </p:sp>
      <p:grpSp>
        <p:nvGrpSpPr>
          <p:cNvPr id="38924" name="Group 11"/>
          <p:cNvGrpSpPr>
            <a:grpSpLocks/>
          </p:cNvGrpSpPr>
          <p:nvPr/>
        </p:nvGrpSpPr>
        <p:grpSpPr bwMode="auto">
          <a:xfrm>
            <a:off x="2843213" y="2438400"/>
            <a:ext cx="3384550" cy="561975"/>
            <a:chOff x="1791" y="1570"/>
            <a:chExt cx="2132" cy="726"/>
          </a:xfrm>
        </p:grpSpPr>
        <p:sp>
          <p:nvSpPr>
            <p:cNvPr id="38938" name="Line 12"/>
            <p:cNvSpPr>
              <a:spLocks noChangeShapeType="1"/>
            </p:cNvSpPr>
            <p:nvPr/>
          </p:nvSpPr>
          <p:spPr bwMode="auto">
            <a:xfrm>
              <a:off x="1791" y="1570"/>
              <a:ext cx="0" cy="726"/>
            </a:xfrm>
            <a:prstGeom prst="line">
              <a:avLst/>
            </a:prstGeom>
            <a:noFill/>
            <a:ln w="38100">
              <a:solidFill>
                <a:srgbClr val="339933"/>
              </a:solidFill>
              <a:miter lim="800000"/>
              <a:headEnd/>
              <a:tailEnd type="triangle" w="med" len="med"/>
            </a:ln>
          </p:spPr>
          <p:txBody>
            <a:bodyPr anchor="ctr"/>
            <a:lstStyle/>
            <a:p>
              <a:endParaRPr lang="pt-BR"/>
            </a:p>
          </p:txBody>
        </p:sp>
        <p:sp>
          <p:nvSpPr>
            <p:cNvPr id="38939" name="Line 13"/>
            <p:cNvSpPr>
              <a:spLocks noChangeShapeType="1"/>
            </p:cNvSpPr>
            <p:nvPr/>
          </p:nvSpPr>
          <p:spPr bwMode="auto">
            <a:xfrm>
              <a:off x="1927" y="1570"/>
              <a:ext cx="0" cy="726"/>
            </a:xfrm>
            <a:prstGeom prst="line">
              <a:avLst/>
            </a:prstGeom>
            <a:noFill/>
            <a:ln w="38100">
              <a:solidFill>
                <a:srgbClr val="339933"/>
              </a:solidFill>
              <a:miter lim="800000"/>
              <a:headEnd type="triangle" w="med" len="med"/>
              <a:tailEnd/>
            </a:ln>
          </p:spPr>
          <p:txBody>
            <a:bodyPr anchor="ctr"/>
            <a:lstStyle/>
            <a:p>
              <a:endParaRPr lang="pt-BR"/>
            </a:p>
          </p:txBody>
        </p:sp>
        <p:sp>
          <p:nvSpPr>
            <p:cNvPr id="38940" name="Line 14"/>
            <p:cNvSpPr>
              <a:spLocks noChangeShapeType="1"/>
            </p:cNvSpPr>
            <p:nvPr/>
          </p:nvSpPr>
          <p:spPr bwMode="auto">
            <a:xfrm>
              <a:off x="3787" y="1570"/>
              <a:ext cx="0" cy="726"/>
            </a:xfrm>
            <a:prstGeom prst="line">
              <a:avLst/>
            </a:prstGeom>
            <a:noFill/>
            <a:ln w="38100">
              <a:solidFill>
                <a:srgbClr val="339933"/>
              </a:solidFill>
              <a:miter lim="800000"/>
              <a:headEnd/>
              <a:tailEnd type="triangle" w="med" len="med"/>
            </a:ln>
          </p:spPr>
          <p:txBody>
            <a:bodyPr anchor="ctr"/>
            <a:lstStyle/>
            <a:p>
              <a:endParaRPr lang="pt-BR"/>
            </a:p>
          </p:txBody>
        </p:sp>
        <p:sp>
          <p:nvSpPr>
            <p:cNvPr id="38941" name="Line 15"/>
            <p:cNvSpPr>
              <a:spLocks noChangeShapeType="1"/>
            </p:cNvSpPr>
            <p:nvPr/>
          </p:nvSpPr>
          <p:spPr bwMode="auto">
            <a:xfrm>
              <a:off x="3923" y="1570"/>
              <a:ext cx="0" cy="726"/>
            </a:xfrm>
            <a:prstGeom prst="line">
              <a:avLst/>
            </a:prstGeom>
            <a:noFill/>
            <a:ln w="38100">
              <a:solidFill>
                <a:srgbClr val="339933"/>
              </a:solidFill>
              <a:miter lim="800000"/>
              <a:headEnd type="triangle" w="med" len="med"/>
              <a:tailEnd/>
            </a:ln>
          </p:spPr>
          <p:txBody>
            <a:bodyPr anchor="ctr"/>
            <a:lstStyle/>
            <a:p>
              <a:endParaRPr lang="pt-BR"/>
            </a:p>
          </p:txBody>
        </p:sp>
      </p:grpSp>
      <p:grpSp>
        <p:nvGrpSpPr>
          <p:cNvPr id="38925" name="Group 16"/>
          <p:cNvGrpSpPr>
            <a:grpSpLocks/>
          </p:cNvGrpSpPr>
          <p:nvPr/>
        </p:nvGrpSpPr>
        <p:grpSpPr bwMode="auto">
          <a:xfrm>
            <a:off x="2843213" y="5294313"/>
            <a:ext cx="3384550" cy="503237"/>
            <a:chOff x="1791" y="1570"/>
            <a:chExt cx="2132" cy="726"/>
          </a:xfrm>
        </p:grpSpPr>
        <p:sp>
          <p:nvSpPr>
            <p:cNvPr id="38934" name="Line 17"/>
            <p:cNvSpPr>
              <a:spLocks noChangeShapeType="1"/>
            </p:cNvSpPr>
            <p:nvPr/>
          </p:nvSpPr>
          <p:spPr bwMode="auto">
            <a:xfrm>
              <a:off x="1791" y="1570"/>
              <a:ext cx="0" cy="726"/>
            </a:xfrm>
            <a:prstGeom prst="line">
              <a:avLst/>
            </a:prstGeom>
            <a:noFill/>
            <a:ln w="38100">
              <a:solidFill>
                <a:srgbClr val="339933"/>
              </a:solidFill>
              <a:miter lim="800000"/>
              <a:headEnd/>
              <a:tailEnd type="triangle" w="med" len="med"/>
            </a:ln>
          </p:spPr>
          <p:txBody>
            <a:bodyPr anchor="ctr"/>
            <a:lstStyle/>
            <a:p>
              <a:endParaRPr lang="pt-BR"/>
            </a:p>
          </p:txBody>
        </p:sp>
        <p:sp>
          <p:nvSpPr>
            <p:cNvPr id="38935" name="Line 18"/>
            <p:cNvSpPr>
              <a:spLocks noChangeShapeType="1"/>
            </p:cNvSpPr>
            <p:nvPr/>
          </p:nvSpPr>
          <p:spPr bwMode="auto">
            <a:xfrm>
              <a:off x="1927" y="1570"/>
              <a:ext cx="0" cy="726"/>
            </a:xfrm>
            <a:prstGeom prst="line">
              <a:avLst/>
            </a:prstGeom>
            <a:noFill/>
            <a:ln w="38100">
              <a:solidFill>
                <a:srgbClr val="339933"/>
              </a:solidFill>
              <a:miter lim="800000"/>
              <a:headEnd type="triangle" w="med" len="med"/>
              <a:tailEnd/>
            </a:ln>
          </p:spPr>
          <p:txBody>
            <a:bodyPr anchor="ctr"/>
            <a:lstStyle/>
            <a:p>
              <a:endParaRPr lang="pt-BR"/>
            </a:p>
          </p:txBody>
        </p:sp>
        <p:sp>
          <p:nvSpPr>
            <p:cNvPr id="38936" name="Line 19"/>
            <p:cNvSpPr>
              <a:spLocks noChangeShapeType="1"/>
            </p:cNvSpPr>
            <p:nvPr/>
          </p:nvSpPr>
          <p:spPr bwMode="auto">
            <a:xfrm>
              <a:off x="3787" y="1570"/>
              <a:ext cx="0" cy="726"/>
            </a:xfrm>
            <a:prstGeom prst="line">
              <a:avLst/>
            </a:prstGeom>
            <a:noFill/>
            <a:ln w="38100">
              <a:solidFill>
                <a:srgbClr val="339933"/>
              </a:solidFill>
              <a:miter lim="800000"/>
              <a:headEnd/>
              <a:tailEnd type="triangle" w="med" len="med"/>
            </a:ln>
          </p:spPr>
          <p:txBody>
            <a:bodyPr anchor="ctr"/>
            <a:lstStyle/>
            <a:p>
              <a:endParaRPr lang="pt-BR"/>
            </a:p>
          </p:txBody>
        </p:sp>
        <p:sp>
          <p:nvSpPr>
            <p:cNvPr id="38937" name="Line 20"/>
            <p:cNvSpPr>
              <a:spLocks noChangeShapeType="1"/>
            </p:cNvSpPr>
            <p:nvPr/>
          </p:nvSpPr>
          <p:spPr bwMode="auto">
            <a:xfrm>
              <a:off x="3923" y="1570"/>
              <a:ext cx="0" cy="726"/>
            </a:xfrm>
            <a:prstGeom prst="line">
              <a:avLst/>
            </a:prstGeom>
            <a:noFill/>
            <a:ln w="38100">
              <a:solidFill>
                <a:srgbClr val="339933"/>
              </a:solidFill>
              <a:miter lim="800000"/>
              <a:headEnd type="triangle" w="med" len="med"/>
              <a:tailEnd/>
            </a:ln>
          </p:spPr>
          <p:txBody>
            <a:bodyPr anchor="ctr"/>
            <a:lstStyle/>
            <a:p>
              <a:endParaRPr lang="pt-BR"/>
            </a:p>
          </p:txBody>
        </p:sp>
      </p:grpSp>
      <p:sp>
        <p:nvSpPr>
          <p:cNvPr id="38926" name="Line 21"/>
          <p:cNvSpPr>
            <a:spLocks noChangeShapeType="1"/>
          </p:cNvSpPr>
          <p:nvPr/>
        </p:nvSpPr>
        <p:spPr bwMode="auto">
          <a:xfrm>
            <a:off x="4183063" y="2054225"/>
            <a:ext cx="604837" cy="0"/>
          </a:xfrm>
          <a:prstGeom prst="line">
            <a:avLst/>
          </a:prstGeom>
          <a:noFill/>
          <a:ln w="38100">
            <a:solidFill>
              <a:srgbClr val="339933"/>
            </a:solidFill>
            <a:miter lim="800000"/>
            <a:headEnd/>
            <a:tailEnd type="triangle" w="med" len="med"/>
          </a:ln>
        </p:spPr>
        <p:txBody>
          <a:bodyPr anchor="ctr"/>
          <a:lstStyle/>
          <a:p>
            <a:endParaRPr lang="pt-BR"/>
          </a:p>
        </p:txBody>
      </p:sp>
      <p:sp>
        <p:nvSpPr>
          <p:cNvPr id="38927" name="Line 22"/>
          <p:cNvSpPr>
            <a:spLocks noChangeShapeType="1"/>
          </p:cNvSpPr>
          <p:nvPr/>
        </p:nvSpPr>
        <p:spPr bwMode="auto">
          <a:xfrm>
            <a:off x="4211638" y="2193925"/>
            <a:ext cx="581025" cy="0"/>
          </a:xfrm>
          <a:prstGeom prst="line">
            <a:avLst/>
          </a:prstGeom>
          <a:noFill/>
          <a:ln w="38100">
            <a:solidFill>
              <a:srgbClr val="339933"/>
            </a:solidFill>
            <a:miter lim="800000"/>
            <a:headEnd type="triangle" w="med" len="med"/>
            <a:tailEnd/>
          </a:ln>
        </p:spPr>
        <p:txBody>
          <a:bodyPr anchor="ctr"/>
          <a:lstStyle/>
          <a:p>
            <a:endParaRPr lang="pt-BR"/>
          </a:p>
        </p:txBody>
      </p:sp>
      <p:sp>
        <p:nvSpPr>
          <p:cNvPr id="38928" name="Line 23"/>
          <p:cNvSpPr>
            <a:spLocks noChangeShapeType="1"/>
          </p:cNvSpPr>
          <p:nvPr/>
        </p:nvSpPr>
        <p:spPr bwMode="auto">
          <a:xfrm>
            <a:off x="6827838" y="2187575"/>
            <a:ext cx="504825" cy="0"/>
          </a:xfrm>
          <a:prstGeom prst="line">
            <a:avLst/>
          </a:prstGeom>
          <a:noFill/>
          <a:ln w="38100">
            <a:solidFill>
              <a:srgbClr val="339933"/>
            </a:solidFill>
            <a:miter lim="800000"/>
            <a:headEnd/>
            <a:tailEnd type="triangle" w="med" len="med"/>
          </a:ln>
        </p:spPr>
        <p:txBody>
          <a:bodyPr anchor="ctr"/>
          <a:lstStyle/>
          <a:p>
            <a:endParaRPr lang="pt-BR"/>
          </a:p>
        </p:txBody>
      </p:sp>
      <p:sp>
        <p:nvSpPr>
          <p:cNvPr id="38929" name="Line 24"/>
          <p:cNvSpPr>
            <a:spLocks noChangeShapeType="1"/>
          </p:cNvSpPr>
          <p:nvPr/>
        </p:nvSpPr>
        <p:spPr bwMode="auto">
          <a:xfrm>
            <a:off x="6804025" y="2395538"/>
            <a:ext cx="504825" cy="0"/>
          </a:xfrm>
          <a:prstGeom prst="line">
            <a:avLst/>
          </a:prstGeom>
          <a:noFill/>
          <a:ln w="38100">
            <a:solidFill>
              <a:srgbClr val="339933"/>
            </a:solidFill>
            <a:miter lim="800000"/>
            <a:headEnd type="triangle" w="med" len="med"/>
            <a:tailEnd/>
          </a:ln>
        </p:spPr>
        <p:txBody>
          <a:bodyPr anchor="ctr"/>
          <a:lstStyle/>
          <a:p>
            <a:endParaRPr lang="pt-BR"/>
          </a:p>
        </p:txBody>
      </p:sp>
      <p:sp>
        <p:nvSpPr>
          <p:cNvPr id="38930" name="Line 25"/>
          <p:cNvSpPr>
            <a:spLocks noChangeShapeType="1"/>
          </p:cNvSpPr>
          <p:nvPr/>
        </p:nvSpPr>
        <p:spPr bwMode="auto">
          <a:xfrm>
            <a:off x="1690688" y="2179638"/>
            <a:ext cx="504825" cy="0"/>
          </a:xfrm>
          <a:prstGeom prst="line">
            <a:avLst/>
          </a:prstGeom>
          <a:noFill/>
          <a:ln w="38100">
            <a:solidFill>
              <a:srgbClr val="339933"/>
            </a:solidFill>
            <a:miter lim="800000"/>
            <a:headEnd/>
            <a:tailEnd type="triangle" w="med" len="med"/>
          </a:ln>
        </p:spPr>
        <p:txBody>
          <a:bodyPr anchor="ctr"/>
          <a:lstStyle/>
          <a:p>
            <a:endParaRPr lang="pt-BR"/>
          </a:p>
        </p:txBody>
      </p:sp>
      <p:sp>
        <p:nvSpPr>
          <p:cNvPr id="38931" name="Line 26"/>
          <p:cNvSpPr>
            <a:spLocks noChangeShapeType="1"/>
          </p:cNvSpPr>
          <p:nvPr/>
        </p:nvSpPr>
        <p:spPr bwMode="auto">
          <a:xfrm>
            <a:off x="1619250" y="2395538"/>
            <a:ext cx="504825" cy="0"/>
          </a:xfrm>
          <a:prstGeom prst="line">
            <a:avLst/>
          </a:prstGeom>
          <a:noFill/>
          <a:ln w="38100">
            <a:solidFill>
              <a:srgbClr val="339933"/>
            </a:solidFill>
            <a:miter lim="800000"/>
            <a:headEnd type="triangle" w="med" len="med"/>
            <a:tailEnd/>
          </a:ln>
        </p:spPr>
        <p:txBody>
          <a:bodyPr anchor="ctr"/>
          <a:lstStyle/>
          <a:p>
            <a:endParaRPr lang="pt-BR"/>
          </a:p>
        </p:txBody>
      </p:sp>
      <p:sp>
        <p:nvSpPr>
          <p:cNvPr id="38932" name="Text Box 27"/>
          <p:cNvSpPr txBox="1">
            <a:spLocks noChangeArrowheads="1"/>
          </p:cNvSpPr>
          <p:nvPr/>
        </p:nvSpPr>
        <p:spPr bwMode="auto">
          <a:xfrm>
            <a:off x="6653213" y="2959100"/>
            <a:ext cx="1803400" cy="2228850"/>
          </a:xfrm>
          <a:prstGeom prst="rect">
            <a:avLst/>
          </a:prstGeom>
          <a:noFill/>
          <a:ln w="9525">
            <a:noFill/>
            <a:round/>
            <a:headEnd/>
            <a:tailEnd/>
          </a:ln>
        </p:spPr>
        <p:txBody>
          <a:bodyPr lIns="89989" tIns="46794" rIns="89989" bIns="46794">
            <a:spAutoFit/>
          </a:bodyPr>
          <a:lstStyle/>
          <a:p>
            <a:pPr defTabSz="457200">
              <a:lnSpc>
                <a:spcPct val="101000"/>
              </a:lnSpc>
              <a:spcBef>
                <a:spcPts val="750"/>
              </a:spcBef>
              <a:buClr>
                <a:srgbClr val="000000"/>
              </a:buClr>
              <a:buSzPct val="100000"/>
              <a:buFont typeface="Tahoma" charset="0"/>
              <a:buNone/>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200" u="sng">
                <a:solidFill>
                  <a:schemeClr val="bg1"/>
                </a:solidFill>
                <a:latin typeface="Tahoma" charset="0"/>
                <a:cs typeface="Arial" charset="0"/>
              </a:rPr>
              <a:t>Governança</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a:solidFill>
                  <a:schemeClr val="bg1"/>
                </a:solidFill>
                <a:latin typeface="Tahoma" charset="0"/>
                <a:cs typeface="Arial" charset="0"/>
              </a:rPr>
              <a:t> Visão</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a:solidFill>
                  <a:schemeClr val="bg1"/>
                </a:solidFill>
                <a:latin typeface="Tahoma" charset="0"/>
                <a:cs typeface="Arial" charset="0"/>
              </a:rPr>
              <a:t> Princípios</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a:solidFill>
                  <a:schemeClr val="bg1"/>
                </a:solidFill>
                <a:latin typeface="Tahoma" charset="0"/>
                <a:cs typeface="Arial" charset="0"/>
              </a:rPr>
              <a:t> </a:t>
            </a:r>
            <a:r>
              <a:rPr lang="en-GB" sz="1400" i="1">
                <a:solidFill>
                  <a:schemeClr val="bg1"/>
                </a:solidFill>
                <a:latin typeface="Tahoma" charset="0"/>
                <a:cs typeface="Arial" charset="0"/>
              </a:rPr>
              <a:t>Standards</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i="1">
                <a:solidFill>
                  <a:schemeClr val="bg1"/>
                </a:solidFill>
                <a:latin typeface="Tahoma" charset="0"/>
                <a:cs typeface="Arial" charset="0"/>
              </a:rPr>
              <a:t> Guidelines</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a:solidFill>
                  <a:schemeClr val="bg1"/>
                </a:solidFill>
                <a:latin typeface="Tahoma" charset="0"/>
                <a:cs typeface="Arial" charset="0"/>
              </a:rPr>
              <a:t> Métricas</a:t>
            </a:r>
          </a:p>
          <a:p>
            <a:pPr defTabSz="457200">
              <a:lnSpc>
                <a:spcPct val="101000"/>
              </a:lnSpc>
              <a:spcBef>
                <a:spcPts val="875"/>
              </a:spcBef>
              <a:buClr>
                <a:srgbClr val="33CCCC"/>
              </a:buClr>
              <a:buSzPct val="100000"/>
              <a:buFont typeface="Wingdings" charset="2"/>
              <a:buChar char=""/>
              <a:tabLst>
                <a:tab pos="0" algn="l"/>
                <a:tab pos="457200" algn="l"/>
                <a:tab pos="914400" algn="l"/>
                <a:tab pos="1371600" algn="l"/>
                <a:tab pos="1828800" algn="l"/>
                <a:tab pos="2286000" algn="l"/>
                <a:tab pos="2741613" algn="l"/>
                <a:tab pos="3200400" algn="l"/>
                <a:tab pos="3657600" algn="l"/>
                <a:tab pos="4114800" algn="l"/>
                <a:tab pos="4572000" algn="l"/>
                <a:tab pos="5027613" algn="l"/>
                <a:tab pos="5486400" algn="l"/>
                <a:tab pos="5942013" algn="l"/>
                <a:tab pos="6399213" algn="l"/>
                <a:tab pos="6858000" algn="l"/>
                <a:tab pos="7313613" algn="l"/>
                <a:tab pos="7772400" algn="l"/>
                <a:tab pos="8228013" algn="l"/>
                <a:tab pos="8685213" algn="l"/>
                <a:tab pos="9142413" algn="l"/>
              </a:tabLst>
            </a:pPr>
            <a:r>
              <a:rPr lang="en-GB" sz="1400">
                <a:solidFill>
                  <a:schemeClr val="bg1"/>
                </a:solidFill>
                <a:latin typeface="Tahoma" charset="0"/>
                <a:cs typeface="Arial" charset="0"/>
              </a:rPr>
              <a:t> Framework</a:t>
            </a:r>
          </a:p>
        </p:txBody>
      </p:sp>
      <p:sp>
        <p:nvSpPr>
          <p:cNvPr id="38933" name="Rectangle 28"/>
          <p:cNvSpPr>
            <a:spLocks noChangeArrowheads="1"/>
          </p:cNvSpPr>
          <p:nvPr/>
        </p:nvSpPr>
        <p:spPr bwMode="auto">
          <a:xfrm>
            <a:off x="2483768" y="188640"/>
            <a:ext cx="6408712" cy="989106"/>
          </a:xfrm>
          <a:prstGeom prst="rect">
            <a:avLst/>
          </a:prstGeom>
          <a:solidFill>
            <a:srgbClr val="FFFFFF"/>
          </a:solidFill>
          <a:ln w="9525">
            <a:noFill/>
            <a:round/>
            <a:headEnd/>
            <a:tailEnd/>
          </a:ln>
        </p:spPr>
        <p:txBody>
          <a:bodyPr wrap="square" lIns="89989" tIns="46794" rIns="89989" bIns="46794">
            <a:spAutoFit/>
          </a:bodyPr>
          <a:lstStyle/>
          <a:p>
            <a:pPr algn="ctr" defTabSz="457200">
              <a:lnSpc>
                <a:spcPct val="9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dirty="0" err="1" smtClean="0">
                <a:cs typeface="Arial" charset="0"/>
              </a:rPr>
              <a:t>Revisão</a:t>
            </a:r>
            <a:r>
              <a:rPr lang="en-GB" sz="3200" dirty="0" smtClean="0">
                <a:cs typeface="Arial" charset="0"/>
              </a:rPr>
              <a:t>: </a:t>
            </a:r>
            <a:r>
              <a:rPr lang="en-GB" sz="3200" dirty="0" err="1" smtClean="0">
                <a:cs typeface="Arial" charset="0"/>
              </a:rPr>
              <a:t>Posicionamento</a:t>
            </a:r>
            <a:r>
              <a:rPr lang="en-GB" sz="3200" dirty="0" smtClean="0">
                <a:cs typeface="Arial" charset="0"/>
              </a:rPr>
              <a:t> </a:t>
            </a:r>
            <a:r>
              <a:rPr lang="en-GB" sz="3200" dirty="0">
                <a:cs typeface="Arial" charset="0"/>
              </a:rPr>
              <a:t>da </a:t>
            </a:r>
            <a:endParaRPr lang="en-GB" sz="3200" dirty="0" smtClean="0">
              <a:cs typeface="Arial" charset="0"/>
            </a:endParaRPr>
          </a:p>
          <a:p>
            <a:pPr algn="ctr" defTabSz="457200">
              <a:lnSpc>
                <a:spcPct val="9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dirty="0" err="1" smtClean="0">
                <a:cs typeface="Arial" charset="0"/>
              </a:rPr>
              <a:t>Arquitetura</a:t>
            </a:r>
            <a:r>
              <a:rPr lang="en-GB" sz="3200" dirty="0" smtClean="0">
                <a:cs typeface="Arial" charset="0"/>
              </a:rPr>
              <a:t> </a:t>
            </a:r>
            <a:r>
              <a:rPr lang="en-GB" sz="3200" dirty="0" err="1">
                <a:cs typeface="Arial" charset="0"/>
              </a:rPr>
              <a:t>Corporativa</a:t>
            </a:r>
            <a:endParaRPr lang="en-GB" sz="3200" i="1" dirty="0">
              <a:cs typeface="Arial" charset="0"/>
            </a:endParaRPr>
          </a:p>
        </p:txBody>
      </p:sp>
    </p:spTree>
    <p:extLst>
      <p:ext uri="{BB962C8B-B14F-4D97-AF65-F5344CB8AC3E}">
        <p14:creationId xmlns:p14="http://schemas.microsoft.com/office/powerpoint/2010/main" val="495601163"/>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24" y="260648"/>
            <a:ext cx="8229600" cy="1143000"/>
          </a:xfrm>
        </p:spPr>
        <p:txBody>
          <a:bodyPr/>
          <a:lstStyle/>
          <a:p>
            <a:r>
              <a:rPr lang="en-US" dirty="0" smtClean="0"/>
              <a:t>EXERCÍCIOS1/3</a:t>
            </a:r>
            <a:endParaRPr lang="en-US" dirty="0"/>
          </a:p>
        </p:txBody>
      </p:sp>
      <p:sp>
        <p:nvSpPr>
          <p:cNvPr id="3" name="Content Placeholder 2"/>
          <p:cNvSpPr>
            <a:spLocks noGrp="1"/>
          </p:cNvSpPr>
          <p:nvPr>
            <p:ph idx="1"/>
          </p:nvPr>
        </p:nvSpPr>
        <p:spPr/>
        <p:txBody>
          <a:bodyPr/>
          <a:lstStyle/>
          <a:p>
            <a:pPr>
              <a:buFont typeface="+mj-lt"/>
              <a:buAutoNum type="arabicPeriod"/>
            </a:pPr>
            <a:r>
              <a:rPr lang="en-US" sz="2800" dirty="0" err="1" smtClean="0"/>
              <a:t>Elabore</a:t>
            </a:r>
            <a:r>
              <a:rPr lang="en-US" sz="2800" dirty="0" smtClean="0"/>
              <a:t> um </a:t>
            </a:r>
            <a:r>
              <a:rPr lang="en-US" sz="2800" dirty="0" err="1"/>
              <a:t>A</a:t>
            </a:r>
            <a:r>
              <a:rPr lang="en-US" sz="2800" dirty="0" err="1" smtClean="0"/>
              <a:t>licerce</a:t>
            </a:r>
            <a:r>
              <a:rPr lang="en-US" sz="2800" dirty="0" smtClean="0"/>
              <a:t> de </a:t>
            </a:r>
            <a:r>
              <a:rPr lang="en-US" sz="2800" dirty="0" err="1" smtClean="0"/>
              <a:t>Execução</a:t>
            </a:r>
            <a:r>
              <a:rPr lang="en-US" sz="2800" dirty="0" smtClean="0"/>
              <a:t> </a:t>
            </a:r>
            <a:r>
              <a:rPr lang="en-US" sz="2800" dirty="0" err="1" smtClean="0"/>
              <a:t>para</a:t>
            </a:r>
            <a:r>
              <a:rPr lang="en-US" sz="2800" dirty="0" smtClean="0"/>
              <a:t> </a:t>
            </a:r>
            <a:r>
              <a:rPr lang="en-US" sz="2800" dirty="0" err="1" smtClean="0"/>
              <a:t>os</a:t>
            </a:r>
            <a:r>
              <a:rPr lang="en-US" sz="2800" dirty="0" smtClean="0"/>
              <a:t> </a:t>
            </a:r>
            <a:r>
              <a:rPr lang="en-US" sz="2800" dirty="0" err="1" smtClean="0"/>
              <a:t>respectivos</a:t>
            </a:r>
            <a:r>
              <a:rPr lang="en-US" sz="2800" dirty="0" smtClean="0"/>
              <a:t> </a:t>
            </a:r>
            <a:r>
              <a:rPr lang="en-US" sz="2800" dirty="0" err="1" smtClean="0"/>
              <a:t>estudos</a:t>
            </a:r>
            <a:r>
              <a:rPr lang="en-US" sz="2800" dirty="0" smtClean="0"/>
              <a:t> de </a:t>
            </a:r>
            <a:r>
              <a:rPr lang="en-US" sz="2800" dirty="0" err="1" smtClean="0"/>
              <a:t>caso</a:t>
            </a:r>
            <a:r>
              <a:rPr lang="en-US" sz="2800" dirty="0" smtClean="0"/>
              <a:t>:</a:t>
            </a:r>
          </a:p>
          <a:p>
            <a:pPr lvl="1"/>
            <a:r>
              <a:rPr lang="en-US" dirty="0" smtClean="0"/>
              <a:t>ESTUDO DE CASO 1: UPS</a:t>
            </a:r>
          </a:p>
          <a:p>
            <a:pPr lvl="1"/>
            <a:r>
              <a:rPr lang="en-US" dirty="0" smtClean="0"/>
              <a:t>ESTUDO DE CASO 2: DISTRITO DE COLUMBIA</a:t>
            </a:r>
          </a:p>
          <a:p>
            <a:pPr>
              <a:buFont typeface="+mj-lt"/>
              <a:buAutoNum type="arabicPeriod"/>
            </a:pPr>
            <a:r>
              <a:rPr lang="en-US" sz="2800" dirty="0" err="1" smtClean="0"/>
              <a:t>Qual</a:t>
            </a:r>
            <a:r>
              <a:rPr lang="en-US" sz="2800" dirty="0" smtClean="0"/>
              <a:t> o </a:t>
            </a:r>
            <a:r>
              <a:rPr lang="en-US" sz="2800" dirty="0" err="1" smtClean="0"/>
              <a:t>Modelo</a:t>
            </a:r>
            <a:r>
              <a:rPr lang="en-US" sz="2800" dirty="0" smtClean="0"/>
              <a:t> </a:t>
            </a:r>
            <a:r>
              <a:rPr lang="en-US" sz="2800" dirty="0" err="1" smtClean="0"/>
              <a:t>Operacional</a:t>
            </a:r>
            <a:r>
              <a:rPr lang="en-US" sz="2800" dirty="0" smtClean="0"/>
              <a:t> da UPS e </a:t>
            </a:r>
            <a:r>
              <a:rPr lang="en-US" sz="2800" dirty="0" err="1" smtClean="0"/>
              <a:t>porque</a:t>
            </a:r>
            <a:r>
              <a:rPr lang="en-US" sz="2800" dirty="0" smtClean="0"/>
              <a:t>?</a:t>
            </a:r>
          </a:p>
          <a:p>
            <a:pPr>
              <a:buFont typeface="+mj-lt"/>
              <a:buAutoNum type="arabicPeriod"/>
            </a:pPr>
            <a:r>
              <a:rPr lang="en-US" sz="2800" dirty="0" err="1" smtClean="0"/>
              <a:t>Elabore</a:t>
            </a:r>
            <a:r>
              <a:rPr lang="en-US" sz="2800" dirty="0" smtClean="0"/>
              <a:t> um </a:t>
            </a:r>
            <a:r>
              <a:rPr lang="en-US" sz="2800" dirty="0" err="1" smtClean="0"/>
              <a:t>Alicerce</a:t>
            </a:r>
            <a:r>
              <a:rPr lang="en-US" sz="2800" dirty="0" smtClean="0"/>
              <a:t> de </a:t>
            </a:r>
            <a:r>
              <a:rPr lang="en-US" sz="2800" dirty="0" err="1" smtClean="0"/>
              <a:t>Execução</a:t>
            </a:r>
            <a:r>
              <a:rPr lang="en-US" sz="2800" dirty="0" smtClean="0"/>
              <a:t> </a:t>
            </a:r>
            <a:r>
              <a:rPr lang="en-US" sz="2800" dirty="0" err="1" smtClean="0"/>
              <a:t>para</a:t>
            </a:r>
            <a:r>
              <a:rPr lang="en-US" sz="2800" dirty="0" smtClean="0"/>
              <a:t> o </a:t>
            </a:r>
            <a:r>
              <a:rPr lang="en-US" sz="2800" dirty="0" err="1" smtClean="0"/>
              <a:t>seu</a:t>
            </a:r>
            <a:r>
              <a:rPr lang="en-US" sz="2800" dirty="0" smtClean="0"/>
              <a:t> </a:t>
            </a:r>
            <a:r>
              <a:rPr lang="en-US" sz="2800" dirty="0" err="1" smtClean="0"/>
              <a:t>estudo</a:t>
            </a:r>
            <a:r>
              <a:rPr lang="en-US" sz="2800" dirty="0" smtClean="0"/>
              <a:t> de </a:t>
            </a:r>
            <a:r>
              <a:rPr lang="en-US" sz="2800" dirty="0" err="1" smtClean="0"/>
              <a:t>caso</a:t>
            </a:r>
            <a:r>
              <a:rPr lang="en-US" sz="2800" dirty="0" smtClean="0"/>
              <a:t>, </a:t>
            </a:r>
            <a:r>
              <a:rPr lang="en-US" sz="2800" dirty="0" err="1" smtClean="0"/>
              <a:t>defina</a:t>
            </a:r>
            <a:r>
              <a:rPr lang="en-US" sz="2800" dirty="0" smtClean="0"/>
              <a:t> o </a:t>
            </a:r>
            <a:r>
              <a:rPr lang="en-US" sz="2800" dirty="0" err="1" smtClean="0"/>
              <a:t>modelo</a:t>
            </a:r>
            <a:r>
              <a:rPr lang="en-US" sz="2800" dirty="0" smtClean="0"/>
              <a:t> </a:t>
            </a:r>
            <a:r>
              <a:rPr lang="en-US" sz="2800" dirty="0" err="1" smtClean="0"/>
              <a:t>operacional</a:t>
            </a:r>
            <a:r>
              <a:rPr lang="en-US" sz="2800" dirty="0" smtClean="0"/>
              <a:t>, e </a:t>
            </a:r>
            <a:r>
              <a:rPr lang="en-US" sz="2800" dirty="0" err="1" smtClean="0"/>
              <a:t>explique</a:t>
            </a:r>
            <a:r>
              <a:rPr lang="en-US" sz="2800" dirty="0" smtClean="0"/>
              <a:t> </a:t>
            </a:r>
            <a:r>
              <a:rPr lang="en-US" sz="2800" dirty="0" err="1" smtClean="0"/>
              <a:t>porque</a:t>
            </a:r>
            <a:r>
              <a:rPr lang="en-US" sz="2800" dirty="0" smtClean="0"/>
              <a:t>?</a:t>
            </a:r>
          </a:p>
          <a:p>
            <a:pPr marL="0" indent="0">
              <a:buNone/>
            </a:pPr>
            <a:endParaRPr lang="en-US" sz="2800" dirty="0" smtClean="0"/>
          </a:p>
          <a:p>
            <a:endParaRPr lang="en-US" sz="2800" dirty="0"/>
          </a:p>
        </p:txBody>
      </p:sp>
    </p:spTree>
    <p:extLst>
      <p:ext uri="{BB962C8B-B14F-4D97-AF65-F5344CB8AC3E}">
        <p14:creationId xmlns:p14="http://schemas.microsoft.com/office/powerpoint/2010/main" val="7037472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24" y="260648"/>
            <a:ext cx="8229600" cy="1143000"/>
          </a:xfrm>
        </p:spPr>
        <p:txBody>
          <a:bodyPr/>
          <a:lstStyle/>
          <a:p>
            <a:r>
              <a:rPr lang="en-US" dirty="0" smtClean="0"/>
              <a:t>EXERCÍCIOS 2/3</a:t>
            </a:r>
            <a:endParaRPr lang="en-US" dirty="0"/>
          </a:p>
        </p:txBody>
      </p:sp>
      <p:sp>
        <p:nvSpPr>
          <p:cNvPr id="3" name="Content Placeholder 2"/>
          <p:cNvSpPr>
            <a:spLocks noGrp="1"/>
          </p:cNvSpPr>
          <p:nvPr>
            <p:ph idx="1"/>
          </p:nvPr>
        </p:nvSpPr>
        <p:spPr/>
        <p:txBody>
          <a:bodyPr/>
          <a:lstStyle/>
          <a:p>
            <a:r>
              <a:rPr lang="en-US" sz="2400" b="1" dirty="0" smtClean="0"/>
              <a:t>Para </a:t>
            </a:r>
            <a:r>
              <a:rPr lang="en-US" sz="2400" b="1" dirty="0" err="1" smtClean="0"/>
              <a:t>decidir</a:t>
            </a:r>
            <a:r>
              <a:rPr lang="en-US" sz="2400" b="1" dirty="0" smtClean="0"/>
              <a:t> a </a:t>
            </a:r>
            <a:r>
              <a:rPr lang="en-US" sz="2400" b="1" dirty="0" err="1" smtClean="0"/>
              <a:t>qual</a:t>
            </a:r>
            <a:r>
              <a:rPr lang="en-US" sz="2400" b="1" dirty="0" smtClean="0"/>
              <a:t> </a:t>
            </a:r>
            <a:r>
              <a:rPr lang="en-US" sz="2400" b="1" dirty="0" err="1" smtClean="0"/>
              <a:t>quadrante</a:t>
            </a:r>
            <a:r>
              <a:rPr lang="en-US" sz="2400" b="1" dirty="0" smtClean="0"/>
              <a:t> </a:t>
            </a:r>
            <a:r>
              <a:rPr lang="en-US" sz="2400" b="1" dirty="0" err="1" smtClean="0"/>
              <a:t>pertence</a:t>
            </a:r>
            <a:r>
              <a:rPr lang="en-US" sz="2400" b="1" dirty="0" smtClean="0"/>
              <a:t> </a:t>
            </a:r>
            <a:r>
              <a:rPr lang="en-US" sz="2400" b="1" dirty="0" err="1" smtClean="0"/>
              <a:t>sua</a:t>
            </a:r>
            <a:r>
              <a:rPr lang="en-US" sz="2400" b="1" dirty="0" smtClean="0"/>
              <a:t> </a:t>
            </a:r>
            <a:r>
              <a:rPr lang="en-US" sz="2400" b="1" dirty="0" err="1" smtClean="0"/>
              <a:t>empresa</a:t>
            </a:r>
            <a:r>
              <a:rPr lang="en-US" sz="2400" b="1" dirty="0" smtClean="0"/>
              <a:t> (</a:t>
            </a:r>
            <a:r>
              <a:rPr lang="en-US" sz="2400" b="1" dirty="0" err="1" smtClean="0"/>
              <a:t>ou</a:t>
            </a:r>
            <a:r>
              <a:rPr lang="en-US" sz="2400" b="1" dirty="0" smtClean="0"/>
              <a:t> </a:t>
            </a:r>
            <a:r>
              <a:rPr lang="en-US" sz="2400" b="1" dirty="0" err="1" smtClean="0"/>
              <a:t>unidade</a:t>
            </a:r>
            <a:r>
              <a:rPr lang="en-US" sz="2400" b="1" dirty="0" smtClean="0"/>
              <a:t> </a:t>
            </a:r>
            <a:r>
              <a:rPr lang="en-US" sz="2400" b="1" dirty="0" err="1" smtClean="0"/>
              <a:t>comercial</a:t>
            </a:r>
            <a:r>
              <a:rPr lang="en-US" sz="2400" b="1" dirty="0" smtClean="0"/>
              <a:t>), </a:t>
            </a:r>
            <a:r>
              <a:rPr lang="en-US" sz="2400" b="1" dirty="0" err="1" smtClean="0"/>
              <a:t>faça</a:t>
            </a:r>
            <a:r>
              <a:rPr lang="en-US" sz="2400" b="1" dirty="0" smtClean="0"/>
              <a:t> a </a:t>
            </a:r>
            <a:r>
              <a:rPr lang="en-US" sz="2400" b="1" dirty="0" err="1" smtClean="0"/>
              <a:t>si</a:t>
            </a:r>
            <a:r>
              <a:rPr lang="en-US" sz="2400" b="1" dirty="0" smtClean="0"/>
              <a:t> </a:t>
            </a:r>
            <a:r>
              <a:rPr lang="en-US" sz="2400" b="1" dirty="0" err="1" smtClean="0"/>
              <a:t>mesmo</a:t>
            </a:r>
            <a:r>
              <a:rPr lang="en-US" sz="2400" b="1" dirty="0" smtClean="0"/>
              <a:t> </a:t>
            </a:r>
            <a:r>
              <a:rPr lang="en-US" sz="2400" b="1" dirty="0" err="1" smtClean="0"/>
              <a:t>estas</a:t>
            </a:r>
            <a:r>
              <a:rPr lang="en-US" sz="2400" b="1" dirty="0" smtClean="0"/>
              <a:t> </a:t>
            </a:r>
            <a:r>
              <a:rPr lang="en-US" sz="2400" b="1" dirty="0" err="1" smtClean="0"/>
              <a:t>duas</a:t>
            </a:r>
            <a:r>
              <a:rPr lang="en-US" sz="2400" b="1" dirty="0" smtClean="0"/>
              <a:t> </a:t>
            </a:r>
            <a:r>
              <a:rPr lang="en-US" sz="2400" b="1" dirty="0" err="1" smtClean="0"/>
              <a:t>perguntas</a:t>
            </a:r>
            <a:r>
              <a:rPr lang="en-US" sz="2400" b="1" dirty="0" smtClean="0"/>
              <a:t>:</a:t>
            </a:r>
          </a:p>
          <a:p>
            <a:pPr marL="914400" lvl="1" indent="-457200">
              <a:buFont typeface="+mj-lt"/>
              <a:buAutoNum type="arabicPeriod"/>
            </a:pPr>
            <a:r>
              <a:rPr lang="en-US" sz="2400" dirty="0" err="1" smtClean="0"/>
              <a:t>Em</a:t>
            </a:r>
            <a:r>
              <a:rPr lang="en-US" sz="2400" dirty="0" smtClean="0"/>
              <a:t> </a:t>
            </a:r>
            <a:r>
              <a:rPr lang="en-US" sz="2400" dirty="0" err="1" smtClean="0"/>
              <a:t>que</a:t>
            </a:r>
            <a:r>
              <a:rPr lang="en-US" sz="2400" dirty="0" smtClean="0"/>
              <a:t> </a:t>
            </a:r>
            <a:r>
              <a:rPr lang="en-US" sz="2400" dirty="0" err="1" smtClean="0"/>
              <a:t>medida</a:t>
            </a:r>
            <a:r>
              <a:rPr lang="en-US" sz="2400" dirty="0" smtClean="0"/>
              <a:t> a </a:t>
            </a:r>
            <a:r>
              <a:rPr lang="en-US" sz="2400" dirty="0" err="1" smtClean="0"/>
              <a:t>conclusão</a:t>
            </a:r>
            <a:r>
              <a:rPr lang="en-US" sz="2400" dirty="0" smtClean="0"/>
              <a:t> </a:t>
            </a:r>
            <a:r>
              <a:rPr lang="en-US" sz="2400" dirty="0" err="1" smtClean="0"/>
              <a:t>bem</a:t>
            </a:r>
            <a:r>
              <a:rPr lang="en-US" sz="2400" dirty="0" smtClean="0"/>
              <a:t> </a:t>
            </a:r>
            <a:r>
              <a:rPr lang="en-US" sz="2400" dirty="0" err="1" smtClean="0"/>
              <a:t>sucedida</a:t>
            </a:r>
            <a:r>
              <a:rPr lang="en-US" sz="2400" dirty="0" smtClean="0"/>
              <a:t> das </a:t>
            </a:r>
            <a:r>
              <a:rPr lang="en-US" sz="2400" dirty="0" err="1" smtClean="0"/>
              <a:t>transações</a:t>
            </a:r>
            <a:r>
              <a:rPr lang="en-US" sz="2400" dirty="0" smtClean="0"/>
              <a:t> de </a:t>
            </a:r>
            <a:r>
              <a:rPr lang="en-US" sz="2400" dirty="0" err="1" smtClean="0"/>
              <a:t>uma</a:t>
            </a:r>
            <a:r>
              <a:rPr lang="en-US" sz="2400" dirty="0" smtClean="0"/>
              <a:t> </a:t>
            </a:r>
            <a:r>
              <a:rPr lang="en-US" sz="2400" dirty="0" err="1" smtClean="0"/>
              <a:t>unidade</a:t>
            </a:r>
            <a:r>
              <a:rPr lang="en-US" sz="2400" dirty="0" smtClean="0"/>
              <a:t> de </a:t>
            </a:r>
            <a:r>
              <a:rPr lang="en-US" sz="2400" dirty="0" err="1" smtClean="0"/>
              <a:t>negócios</a:t>
            </a:r>
            <a:r>
              <a:rPr lang="en-US" sz="2400" dirty="0" smtClean="0"/>
              <a:t> </a:t>
            </a:r>
            <a:r>
              <a:rPr lang="en-US" sz="2400" dirty="0" err="1" smtClean="0"/>
              <a:t>depende</a:t>
            </a:r>
            <a:r>
              <a:rPr lang="en-US" sz="2400" dirty="0" smtClean="0"/>
              <a:t> da </a:t>
            </a:r>
            <a:r>
              <a:rPr lang="en-US" sz="2400" dirty="0" err="1" smtClean="0"/>
              <a:t>disponibilidade</a:t>
            </a:r>
            <a:r>
              <a:rPr lang="en-US" sz="2400" dirty="0" smtClean="0"/>
              <a:t>, </a:t>
            </a:r>
            <a:r>
              <a:rPr lang="en-US" sz="2400" dirty="0" err="1" smtClean="0"/>
              <a:t>precisão</a:t>
            </a:r>
            <a:r>
              <a:rPr lang="en-US" sz="2400" dirty="0" smtClean="0"/>
              <a:t> e </a:t>
            </a:r>
            <a:r>
              <a:rPr lang="en-US" sz="2400" dirty="0" err="1" smtClean="0"/>
              <a:t>atemporalidade</a:t>
            </a:r>
            <a:r>
              <a:rPr lang="en-US" sz="2400" dirty="0" smtClean="0"/>
              <a:t> dos dados de </a:t>
            </a:r>
            <a:r>
              <a:rPr lang="en-US" sz="2400" dirty="0" err="1" smtClean="0"/>
              <a:t>outras</a:t>
            </a:r>
            <a:r>
              <a:rPr lang="en-US" sz="2400" dirty="0" smtClean="0"/>
              <a:t> </a:t>
            </a:r>
            <a:r>
              <a:rPr lang="en-US" sz="2400" dirty="0" err="1" smtClean="0"/>
              <a:t>unidades</a:t>
            </a:r>
            <a:r>
              <a:rPr lang="en-US" sz="2400" dirty="0" smtClean="0"/>
              <a:t> </a:t>
            </a:r>
            <a:r>
              <a:rPr lang="en-US" sz="2400" dirty="0" err="1" smtClean="0"/>
              <a:t>comerciais</a:t>
            </a:r>
            <a:r>
              <a:rPr lang="en-US" sz="2400" dirty="0" smtClean="0"/>
              <a:t>?</a:t>
            </a:r>
          </a:p>
          <a:p>
            <a:pPr marL="914400" lvl="1" indent="-457200">
              <a:buFont typeface="+mj-lt"/>
              <a:buAutoNum type="arabicPeriod"/>
            </a:pPr>
            <a:r>
              <a:rPr lang="en-US" sz="2400" dirty="0" err="1" smtClean="0"/>
              <a:t>Em</a:t>
            </a:r>
            <a:r>
              <a:rPr lang="en-US" sz="2400" dirty="0" smtClean="0"/>
              <a:t> </a:t>
            </a:r>
            <a:r>
              <a:rPr lang="en-US" sz="2400" dirty="0" err="1" smtClean="0"/>
              <a:t>que</a:t>
            </a:r>
            <a:r>
              <a:rPr lang="en-US" sz="2400" dirty="0" smtClean="0"/>
              <a:t> </a:t>
            </a:r>
            <a:r>
              <a:rPr lang="en-US" sz="2400" dirty="0" err="1" smtClean="0"/>
              <a:t>medida</a:t>
            </a:r>
            <a:r>
              <a:rPr lang="en-US" sz="2400" dirty="0" smtClean="0"/>
              <a:t> a </a:t>
            </a:r>
            <a:r>
              <a:rPr lang="en-US" sz="2400" dirty="0" err="1" smtClean="0"/>
              <a:t>empresa</a:t>
            </a:r>
            <a:r>
              <a:rPr lang="en-US" sz="2400" dirty="0" smtClean="0"/>
              <a:t> </a:t>
            </a:r>
            <a:r>
              <a:rPr lang="en-US" sz="2400" dirty="0" err="1" smtClean="0"/>
              <a:t>beneficia</a:t>
            </a:r>
            <a:r>
              <a:rPr lang="en-US" sz="2400" dirty="0" smtClean="0"/>
              <a:t> de </a:t>
            </a:r>
            <a:r>
              <a:rPr lang="en-US" sz="2400" dirty="0" err="1" smtClean="0"/>
              <a:t>unidades</a:t>
            </a:r>
            <a:r>
              <a:rPr lang="en-US" sz="2400" dirty="0" smtClean="0"/>
              <a:t> </a:t>
            </a:r>
            <a:r>
              <a:rPr lang="en-US" sz="2400" dirty="0" err="1" smtClean="0"/>
              <a:t>comerciais</a:t>
            </a:r>
            <a:r>
              <a:rPr lang="en-US" sz="2400" dirty="0" smtClean="0"/>
              <a:t> </a:t>
            </a:r>
            <a:r>
              <a:rPr lang="en-US" sz="2400" dirty="0" err="1" smtClean="0"/>
              <a:t>que</a:t>
            </a:r>
            <a:r>
              <a:rPr lang="en-US" sz="2400" dirty="0" smtClean="0"/>
              <a:t> </a:t>
            </a:r>
            <a:r>
              <a:rPr lang="en-US" sz="2400" dirty="0" err="1" smtClean="0"/>
              <a:t>executam</a:t>
            </a:r>
            <a:r>
              <a:rPr lang="en-US" sz="2400" dirty="0" smtClean="0"/>
              <a:t> </a:t>
            </a:r>
            <a:r>
              <a:rPr lang="en-US" sz="2400" dirty="0" err="1" smtClean="0"/>
              <a:t>suas</a:t>
            </a:r>
            <a:r>
              <a:rPr lang="en-US" sz="2400" dirty="0" smtClean="0"/>
              <a:t> </a:t>
            </a:r>
            <a:r>
              <a:rPr lang="en-US" sz="2400" dirty="0" err="1" smtClean="0"/>
              <a:t>operações</a:t>
            </a:r>
            <a:r>
              <a:rPr lang="en-US" sz="2400" dirty="0" smtClean="0"/>
              <a:t> da </a:t>
            </a:r>
            <a:r>
              <a:rPr lang="en-US" sz="2400" dirty="0" err="1" smtClean="0"/>
              <a:t>mesma</a:t>
            </a:r>
            <a:r>
              <a:rPr lang="en-US" sz="2400" dirty="0" smtClean="0"/>
              <a:t> </a:t>
            </a:r>
            <a:r>
              <a:rPr lang="en-US" sz="2400" dirty="0" err="1" smtClean="0"/>
              <a:t>maneira</a:t>
            </a:r>
            <a:r>
              <a:rPr lang="en-US" sz="2400" dirty="0" smtClean="0"/>
              <a:t>?</a:t>
            </a:r>
          </a:p>
          <a:p>
            <a:pPr lvl="1"/>
            <a:endParaRPr lang="en-US" sz="2400" dirty="0" smtClean="0"/>
          </a:p>
          <a:p>
            <a:pPr lvl="1"/>
            <a:endParaRPr lang="en-US" sz="2400" dirty="0"/>
          </a:p>
        </p:txBody>
      </p:sp>
    </p:spTree>
    <p:extLst>
      <p:ext uri="{BB962C8B-B14F-4D97-AF65-F5344CB8AC3E}">
        <p14:creationId xmlns:p14="http://schemas.microsoft.com/office/powerpoint/2010/main" val="5008602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24" y="260648"/>
            <a:ext cx="8229600" cy="1143000"/>
          </a:xfrm>
        </p:spPr>
        <p:txBody>
          <a:bodyPr/>
          <a:lstStyle/>
          <a:p>
            <a:r>
              <a:rPr lang="en-US" dirty="0" smtClean="0"/>
              <a:t>EXERCÍCIOS 3/3</a:t>
            </a:r>
            <a:endParaRPr lang="en-US" dirty="0"/>
          </a:p>
        </p:txBody>
      </p:sp>
      <p:sp>
        <p:nvSpPr>
          <p:cNvPr id="3" name="Content Placeholder 2"/>
          <p:cNvSpPr>
            <a:spLocks noGrp="1"/>
          </p:cNvSpPr>
          <p:nvPr>
            <p:ph idx="1"/>
          </p:nvPr>
        </p:nvSpPr>
        <p:spPr/>
        <p:txBody>
          <a:bodyPr/>
          <a:lstStyle/>
          <a:p>
            <a:r>
              <a:rPr lang="en-US" sz="2400" dirty="0" smtClean="0"/>
              <a:t>A </a:t>
            </a:r>
            <a:r>
              <a:rPr lang="en-US" sz="2400" dirty="0" err="1" smtClean="0"/>
              <a:t>primeira</a:t>
            </a:r>
            <a:r>
              <a:rPr lang="en-US" sz="2400" dirty="0" smtClean="0"/>
              <a:t> </a:t>
            </a:r>
            <a:r>
              <a:rPr lang="en-US" sz="2400" dirty="0" err="1" smtClean="0"/>
              <a:t>pergunta</a:t>
            </a:r>
            <a:r>
              <a:rPr lang="en-US" sz="2400" dirty="0" smtClean="0"/>
              <a:t> </a:t>
            </a:r>
            <a:r>
              <a:rPr lang="en-US" sz="2400" dirty="0" err="1" smtClean="0"/>
              <a:t>determina</a:t>
            </a:r>
            <a:r>
              <a:rPr lang="en-US" sz="2400" dirty="0" smtClean="0"/>
              <a:t> </a:t>
            </a:r>
            <a:r>
              <a:rPr lang="en-US" sz="2400" dirty="0" err="1" smtClean="0"/>
              <a:t>seus</a:t>
            </a:r>
            <a:r>
              <a:rPr lang="en-US" sz="2400" dirty="0" smtClean="0"/>
              <a:t> </a:t>
            </a:r>
            <a:r>
              <a:rPr lang="en-US" sz="2400" dirty="0" err="1" smtClean="0"/>
              <a:t>requisitos</a:t>
            </a:r>
            <a:r>
              <a:rPr lang="en-US" sz="2400" dirty="0" smtClean="0"/>
              <a:t> de </a:t>
            </a:r>
            <a:r>
              <a:rPr lang="en-US" sz="2400" dirty="0" err="1" smtClean="0"/>
              <a:t>integração</a:t>
            </a:r>
            <a:r>
              <a:rPr lang="en-US" sz="2400" dirty="0" smtClean="0"/>
              <a:t>; a </a:t>
            </a:r>
            <a:r>
              <a:rPr lang="en-US" sz="2400" dirty="0" err="1" smtClean="0"/>
              <a:t>segunda</a:t>
            </a:r>
            <a:r>
              <a:rPr lang="en-US" sz="2400" dirty="0" smtClean="0"/>
              <a:t>, </a:t>
            </a:r>
            <a:r>
              <a:rPr lang="en-US" sz="2400" dirty="0" err="1" smtClean="0"/>
              <a:t>seus</a:t>
            </a:r>
            <a:r>
              <a:rPr lang="en-US" sz="2400" dirty="0" smtClean="0"/>
              <a:t> </a:t>
            </a:r>
            <a:r>
              <a:rPr lang="en-US" sz="2400" dirty="0" err="1" smtClean="0"/>
              <a:t>requisitos</a:t>
            </a:r>
            <a:r>
              <a:rPr lang="en-US" sz="2400" dirty="0" smtClean="0"/>
              <a:t> de </a:t>
            </a:r>
            <a:r>
              <a:rPr lang="en-US" sz="2400" dirty="0" err="1" smtClean="0"/>
              <a:t>padronização</a:t>
            </a:r>
            <a:r>
              <a:rPr lang="en-US" sz="2400" dirty="0" smtClean="0"/>
              <a:t>. O </a:t>
            </a:r>
            <a:r>
              <a:rPr lang="en-US" sz="2400" dirty="0" err="1" smtClean="0"/>
              <a:t>Modelo</a:t>
            </a:r>
            <a:r>
              <a:rPr lang="en-US" sz="2400" dirty="0" smtClean="0"/>
              <a:t> </a:t>
            </a:r>
            <a:r>
              <a:rPr lang="en-US" sz="2400" dirty="0" err="1" smtClean="0"/>
              <a:t>operacional</a:t>
            </a:r>
            <a:r>
              <a:rPr lang="en-US" sz="2400" dirty="0" smtClean="0"/>
              <a:t> </a:t>
            </a:r>
            <a:r>
              <a:rPr lang="en-US" sz="2400" dirty="0" err="1" smtClean="0"/>
              <a:t>que</a:t>
            </a:r>
            <a:r>
              <a:rPr lang="en-US" sz="2400" dirty="0" smtClean="0"/>
              <a:t> </a:t>
            </a:r>
            <a:r>
              <a:rPr lang="en-US" sz="2400" dirty="0" err="1" smtClean="0"/>
              <a:t>você</a:t>
            </a:r>
            <a:r>
              <a:rPr lang="en-US" sz="2400" dirty="0" smtClean="0"/>
              <a:t> </a:t>
            </a:r>
            <a:r>
              <a:rPr lang="en-US" sz="2400" dirty="0" err="1" smtClean="0"/>
              <a:t>escolher</a:t>
            </a:r>
            <a:r>
              <a:rPr lang="en-US" sz="2400" dirty="0" smtClean="0"/>
              <a:t> </a:t>
            </a:r>
            <a:r>
              <a:rPr lang="en-US" sz="2400" dirty="0" err="1" smtClean="0"/>
              <a:t>determinará</a:t>
            </a:r>
            <a:r>
              <a:rPr lang="en-US" sz="2400" dirty="0" smtClean="0"/>
              <a:t> </a:t>
            </a:r>
            <a:r>
              <a:rPr lang="en-US" sz="2400" dirty="0" err="1" smtClean="0"/>
              <a:t>importantes</a:t>
            </a:r>
            <a:r>
              <a:rPr lang="en-US" sz="2400" dirty="0" smtClean="0"/>
              <a:t> </a:t>
            </a:r>
            <a:r>
              <a:rPr lang="en-US" sz="2400" dirty="0" err="1" smtClean="0"/>
              <a:t>decisões</a:t>
            </a:r>
            <a:r>
              <a:rPr lang="en-US" sz="2400" dirty="0" smtClean="0"/>
              <a:t> </a:t>
            </a:r>
            <a:r>
              <a:rPr lang="en-US" sz="2400" dirty="0" err="1" smtClean="0"/>
              <a:t>que</a:t>
            </a:r>
            <a:r>
              <a:rPr lang="en-US" sz="2400" dirty="0" smtClean="0"/>
              <a:t> </a:t>
            </a:r>
            <a:r>
              <a:rPr lang="en-US" sz="2400" dirty="0" err="1" smtClean="0"/>
              <a:t>envolvem</a:t>
            </a:r>
            <a:r>
              <a:rPr lang="en-US" sz="2400" dirty="0" smtClean="0"/>
              <a:t> a </a:t>
            </a:r>
            <a:r>
              <a:rPr lang="en-US" sz="2400" dirty="0" err="1" smtClean="0"/>
              <a:t>autonomia</a:t>
            </a:r>
            <a:r>
              <a:rPr lang="en-US" sz="2400" dirty="0" smtClean="0"/>
              <a:t> dos </a:t>
            </a:r>
            <a:r>
              <a:rPr lang="en-US" sz="2400" dirty="0" err="1" smtClean="0"/>
              <a:t>gerentes</a:t>
            </a:r>
            <a:r>
              <a:rPr lang="en-US" sz="2400" dirty="0" smtClean="0"/>
              <a:t> das </a:t>
            </a:r>
            <a:r>
              <a:rPr lang="en-US" sz="2400" dirty="0" err="1" smtClean="0"/>
              <a:t>unidades</a:t>
            </a:r>
            <a:r>
              <a:rPr lang="en-US" sz="2400" dirty="0" smtClean="0"/>
              <a:t> </a:t>
            </a:r>
            <a:r>
              <a:rPr lang="en-US" sz="2400" dirty="0" err="1" smtClean="0"/>
              <a:t>comerciais</a:t>
            </a:r>
            <a:r>
              <a:rPr lang="en-US" sz="2400" dirty="0" smtClean="0"/>
              <a:t> e o </a:t>
            </a:r>
            <a:r>
              <a:rPr lang="en-US" sz="2400" dirty="0" err="1" smtClean="0"/>
              <a:t>papel</a:t>
            </a:r>
            <a:r>
              <a:rPr lang="en-US" sz="2400" dirty="0" smtClean="0"/>
              <a:t> da TI. Compare </a:t>
            </a:r>
            <a:r>
              <a:rPr lang="en-US" sz="2400" dirty="0" err="1" smtClean="0"/>
              <a:t>suas</a:t>
            </a:r>
            <a:r>
              <a:rPr lang="en-US" sz="2400" dirty="0" smtClean="0"/>
              <a:t> </a:t>
            </a:r>
            <a:r>
              <a:rPr lang="en-US" sz="2400" dirty="0" err="1" smtClean="0"/>
              <a:t>respostas</a:t>
            </a:r>
            <a:r>
              <a:rPr lang="en-US" sz="2400" dirty="0" smtClean="0"/>
              <a:t> com as </a:t>
            </a:r>
            <a:r>
              <a:rPr lang="en-US" sz="2400" dirty="0" err="1" smtClean="0"/>
              <a:t>características</a:t>
            </a:r>
            <a:r>
              <a:rPr lang="en-US" sz="2400" dirty="0" smtClean="0"/>
              <a:t> de </a:t>
            </a:r>
            <a:r>
              <a:rPr lang="en-US" sz="2400" dirty="0" err="1" smtClean="0"/>
              <a:t>cada</a:t>
            </a:r>
            <a:r>
              <a:rPr lang="en-US" sz="2400" dirty="0" smtClean="0"/>
              <a:t> </a:t>
            </a:r>
            <a:r>
              <a:rPr lang="en-US" sz="2400" dirty="0" err="1" smtClean="0"/>
              <a:t>modelo</a:t>
            </a:r>
            <a:r>
              <a:rPr lang="en-US" sz="2400" dirty="0" smtClean="0"/>
              <a:t> </a:t>
            </a:r>
            <a:r>
              <a:rPr lang="en-US" sz="2400" dirty="0" err="1" smtClean="0"/>
              <a:t>operacional</a:t>
            </a:r>
            <a:r>
              <a:rPr lang="en-US" sz="2400" dirty="0" smtClean="0"/>
              <a:t> </a:t>
            </a:r>
            <a:r>
              <a:rPr lang="en-US" sz="2400" dirty="0" err="1" smtClean="0"/>
              <a:t>conforme</a:t>
            </a:r>
            <a:r>
              <a:rPr lang="en-US" sz="2400" dirty="0" smtClean="0"/>
              <a:t> a </a:t>
            </a:r>
            <a:r>
              <a:rPr lang="en-US" sz="2400" dirty="0" err="1"/>
              <a:t>F</a:t>
            </a:r>
            <a:r>
              <a:rPr lang="en-US" sz="2400" dirty="0" err="1" smtClean="0"/>
              <a:t>igura</a:t>
            </a:r>
            <a:r>
              <a:rPr lang="en-US" sz="2400" dirty="0" smtClean="0"/>
              <a:t> do slide </a:t>
            </a:r>
            <a:r>
              <a:rPr lang="en-US" sz="2400" dirty="0" smtClean="0"/>
              <a:t>20 </a:t>
            </a:r>
            <a:r>
              <a:rPr lang="en-US" sz="2400" dirty="0" err="1" smtClean="0"/>
              <a:t>para</a:t>
            </a:r>
            <a:r>
              <a:rPr lang="en-US" sz="2400" dirty="0" smtClean="0"/>
              <a:t> </a:t>
            </a:r>
            <a:r>
              <a:rPr lang="en-US" sz="2400" dirty="0" err="1" smtClean="0"/>
              <a:t>ver</a:t>
            </a:r>
            <a:r>
              <a:rPr lang="en-US" sz="2400" dirty="0" smtClean="0"/>
              <a:t> </a:t>
            </a:r>
            <a:r>
              <a:rPr lang="en-US" sz="2400" dirty="0" err="1" smtClean="0"/>
              <a:t>onde</a:t>
            </a:r>
            <a:r>
              <a:rPr lang="en-US" sz="2400" dirty="0" smtClean="0"/>
              <a:t> </a:t>
            </a:r>
            <a:r>
              <a:rPr lang="en-US" sz="2400" dirty="0" err="1" smtClean="0"/>
              <a:t>sua</a:t>
            </a:r>
            <a:r>
              <a:rPr lang="en-US" sz="2400" dirty="0" smtClean="0"/>
              <a:t> </a:t>
            </a:r>
            <a:r>
              <a:rPr lang="en-US" sz="2400" dirty="0" err="1" smtClean="0"/>
              <a:t>empresa</a:t>
            </a:r>
            <a:r>
              <a:rPr lang="en-US" sz="2400" dirty="0" smtClean="0"/>
              <a:t> se </a:t>
            </a:r>
            <a:r>
              <a:rPr lang="en-US" sz="2400" dirty="0" err="1" smtClean="0"/>
              <a:t>encaixa</a:t>
            </a:r>
            <a:r>
              <a:rPr lang="en-US" sz="2400" dirty="0" smtClean="0"/>
              <a:t>.</a:t>
            </a:r>
          </a:p>
          <a:p>
            <a:pPr lvl="1"/>
            <a:endParaRPr lang="en-US" sz="2400" dirty="0" smtClean="0"/>
          </a:p>
          <a:p>
            <a:pPr lvl="1"/>
            <a:endParaRPr lang="en-US" sz="2400" dirty="0"/>
          </a:p>
        </p:txBody>
      </p:sp>
    </p:spTree>
    <p:extLst>
      <p:ext uri="{BB962C8B-B14F-4D97-AF65-F5344CB8AC3E}">
        <p14:creationId xmlns:p14="http://schemas.microsoft.com/office/powerpoint/2010/main" val="333081845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Rectangle 2"/>
          <p:cNvSpPr>
            <a:spLocks noGrp="1" noChangeArrowheads="1"/>
          </p:cNvSpPr>
          <p:nvPr>
            <p:ph type="ctrTitle"/>
          </p:nvPr>
        </p:nvSpPr>
        <p:spPr>
          <a:xfrm>
            <a:off x="467544" y="2132856"/>
            <a:ext cx="5561012" cy="1825625"/>
          </a:xfrm>
          <a:noFill/>
          <a:ln/>
        </p:spPr>
        <p:txBody>
          <a:bodyPr/>
          <a:lstStyle/>
          <a:p>
            <a:pPr algn="ctr"/>
            <a:r>
              <a:rPr lang="en-US" sz="3300" b="1" dirty="0" err="1" smtClean="0"/>
              <a:t>Implantando</a:t>
            </a:r>
            <a:r>
              <a:rPr lang="en-US" sz="3300" b="1" dirty="0" smtClean="0"/>
              <a:t> </a:t>
            </a:r>
            <a:r>
              <a:rPr lang="en-US" sz="3300" b="1" dirty="0" err="1"/>
              <a:t>uma</a:t>
            </a:r>
            <a:r>
              <a:rPr lang="en-US" sz="3300" b="1" dirty="0"/>
              <a:t> </a:t>
            </a:r>
            <a:r>
              <a:rPr lang="en-US" sz="3300" b="1" dirty="0" err="1"/>
              <a:t>área</a:t>
            </a:r>
            <a:r>
              <a:rPr lang="en-US" sz="3300" b="1" dirty="0"/>
              <a:t> de </a:t>
            </a:r>
            <a:r>
              <a:rPr lang="en-US" sz="3300" b="1" dirty="0" err="1"/>
              <a:t>Arquitetura</a:t>
            </a:r>
            <a:r>
              <a:rPr lang="en-US" sz="3300" b="1" dirty="0"/>
              <a:t> </a:t>
            </a:r>
            <a:r>
              <a:rPr lang="en-US" sz="3300" b="1" dirty="0" err="1"/>
              <a:t>Empresarial</a:t>
            </a:r>
            <a:endParaRPr lang="en-US" sz="3300" b="1" dirty="0"/>
          </a:p>
        </p:txBody>
      </p:sp>
      <p:pic>
        <p:nvPicPr>
          <p:cNvPr id="2009093" name="Picture 5"/>
          <p:cNvPicPr>
            <a:picLocks noChangeAspect="1" noChangeArrowheads="1"/>
          </p:cNvPicPr>
          <p:nvPr/>
        </p:nvPicPr>
        <p:blipFill>
          <a:blip r:embed="rId3">
            <a:alphaModFix amt="47000"/>
            <a:extLst>
              <a:ext uri="{28A0092B-C50C-407E-A947-70E740481C1C}">
                <a14:useLocalDpi xmlns:a14="http://schemas.microsoft.com/office/drawing/2010/main" val="0"/>
              </a:ext>
            </a:extLst>
          </a:blip>
          <a:srcRect/>
          <a:stretch>
            <a:fillRect/>
          </a:stretch>
        </p:blipFill>
        <p:spPr bwMode="auto">
          <a:xfrm>
            <a:off x="6284913" y="1870075"/>
            <a:ext cx="2406650" cy="2914650"/>
          </a:xfrm>
          <a:prstGeom prst="rect">
            <a:avLst/>
          </a:prstGeom>
          <a:noFill/>
          <a:ln>
            <a:noFill/>
          </a:ln>
          <a:effectLst/>
          <a:extLst>
            <a:ext uri="{909E8E84-426E-40dd-AFC4-6F175D3DCCD1}">
              <a14:hiddenFill xmlns:a14="http://schemas.microsoft.com/office/drawing/2010/main">
                <a:solidFill>
                  <a:srgbClr val="E6EDF2">
                    <a:alpha val="4700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49643382"/>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153988" y="6502400"/>
            <a:ext cx="1006475" cy="320675"/>
          </a:xfrm>
          <a:prstGeom prst="rect">
            <a:avLst/>
          </a:prstGeom>
        </p:spPr>
        <p:txBody>
          <a:bodyPr/>
          <a:lstStyle/>
          <a:p>
            <a:fld id="{83D472F0-DB1B-E249-81F9-FF57AAB745C2}" type="slidenum">
              <a:rPr lang="en-US"/>
              <a:pPr/>
              <a:t>34</a:t>
            </a:fld>
            <a:endParaRPr lang="en-US"/>
          </a:p>
        </p:txBody>
      </p:sp>
      <p:sp>
        <p:nvSpPr>
          <p:cNvPr id="2011138" name="Rectangle 2"/>
          <p:cNvSpPr>
            <a:spLocks noGrp="1" noChangeArrowheads="1"/>
          </p:cNvSpPr>
          <p:nvPr>
            <p:ph type="title"/>
          </p:nvPr>
        </p:nvSpPr>
        <p:spPr>
          <a:xfrm>
            <a:off x="1043608" y="908720"/>
            <a:ext cx="8245475" cy="436563"/>
          </a:xfrm>
        </p:spPr>
        <p:txBody>
          <a:bodyPr/>
          <a:lstStyle/>
          <a:p>
            <a:pPr defTabSz="762000"/>
            <a:r>
              <a:rPr lang="pt-BR" sz="2400" b="1" dirty="0"/>
              <a:t>Desafios para Implantação </a:t>
            </a:r>
            <a:r>
              <a:rPr lang="pt-BR" sz="2400" b="1" dirty="0" smtClean="0"/>
              <a:t>\</a:t>
            </a:r>
            <a:br>
              <a:rPr lang="pt-BR" sz="2400" b="1" dirty="0" smtClean="0"/>
            </a:br>
            <a:r>
              <a:rPr lang="pt-BR" sz="2400" b="1" dirty="0" smtClean="0"/>
              <a:t>da </a:t>
            </a:r>
            <a:r>
              <a:rPr lang="pt-BR" sz="2400" b="1" dirty="0"/>
              <a:t>Área de Arquitetura</a:t>
            </a:r>
          </a:p>
        </p:txBody>
      </p:sp>
      <p:sp>
        <p:nvSpPr>
          <p:cNvPr id="2011139" name="Rectangle 3"/>
          <p:cNvSpPr>
            <a:spLocks noGrp="1" noChangeArrowheads="1"/>
          </p:cNvSpPr>
          <p:nvPr>
            <p:ph type="body" idx="1"/>
          </p:nvPr>
        </p:nvSpPr>
        <p:spPr>
          <a:xfrm>
            <a:off x="685800" y="1776413"/>
            <a:ext cx="7777163" cy="3236912"/>
          </a:xfrm>
        </p:spPr>
        <p:txBody>
          <a:bodyPr/>
          <a:lstStyle/>
          <a:p>
            <a:pPr marL="273050" indent="-273050" defTabSz="757238"/>
            <a:r>
              <a:rPr lang="pt-BR" dirty="0"/>
              <a:t>Mudança cultural na organização</a:t>
            </a:r>
          </a:p>
          <a:p>
            <a:pPr marL="273050" indent="-273050" defTabSz="757238"/>
            <a:r>
              <a:rPr lang="pt-BR" dirty="0"/>
              <a:t>Identificação de Perfis e competências</a:t>
            </a:r>
          </a:p>
          <a:p>
            <a:pPr marL="273050" indent="-273050" defTabSz="757238"/>
            <a:r>
              <a:rPr lang="pt-BR" dirty="0"/>
              <a:t>Implantação da área</a:t>
            </a:r>
          </a:p>
          <a:p>
            <a:pPr marL="273050" indent="-273050" defTabSz="757238"/>
            <a:r>
              <a:rPr lang="pt-BR" dirty="0"/>
              <a:t>Total alinhamento com o negócio</a:t>
            </a:r>
          </a:p>
          <a:p>
            <a:pPr marL="273050" indent="-273050" defTabSz="757238"/>
            <a:r>
              <a:rPr lang="pt-BR" dirty="0"/>
              <a:t>Processos de Arquitetura alinhados com os processos de desenvolvimento</a:t>
            </a:r>
          </a:p>
          <a:p>
            <a:pPr marL="273050" indent="-273050" defTabSz="757238"/>
            <a:r>
              <a:rPr lang="pt-BR" dirty="0"/>
              <a:t>“Comprovar” ROI </a:t>
            </a:r>
          </a:p>
        </p:txBody>
      </p:sp>
      <p:pic>
        <p:nvPicPr>
          <p:cNvPr id="2011140" name="Picture 4" descr="MMj0303472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89762" y="0"/>
            <a:ext cx="2154238" cy="250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11997887"/>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CBE4AA5D-C186-0B44-92C7-F29373FDC26B}" type="slidenum">
              <a:rPr lang="en-US"/>
              <a:pPr/>
              <a:t>35</a:t>
            </a:fld>
            <a:endParaRPr lang="en-US"/>
          </a:p>
        </p:txBody>
      </p:sp>
      <p:sp>
        <p:nvSpPr>
          <p:cNvPr id="2013186" name="Rectangle 2"/>
          <p:cNvSpPr>
            <a:spLocks noGrp="1" noChangeArrowheads="1"/>
          </p:cNvSpPr>
          <p:nvPr>
            <p:ph type="title"/>
          </p:nvPr>
        </p:nvSpPr>
        <p:spPr>
          <a:xfrm>
            <a:off x="2699792" y="476672"/>
            <a:ext cx="8990012" cy="806450"/>
          </a:xfrm>
        </p:spPr>
        <p:txBody>
          <a:bodyPr/>
          <a:lstStyle/>
          <a:p>
            <a:pPr defTabSz="762000"/>
            <a:r>
              <a:rPr lang="pt-BR" sz="3200" b="1" dirty="0"/>
              <a:t>O desafio da </a:t>
            </a:r>
            <a:r>
              <a:rPr lang="pt-BR" sz="3200" b="1" dirty="0" smtClean="0"/>
              <a:t>mudança </a:t>
            </a:r>
            <a:r>
              <a:rPr lang="pt-BR" sz="3200" b="1" dirty="0"/>
              <a:t>cultural</a:t>
            </a:r>
          </a:p>
        </p:txBody>
      </p:sp>
      <p:sp>
        <p:nvSpPr>
          <p:cNvPr id="2013187" name="Rectangle 3"/>
          <p:cNvSpPr>
            <a:spLocks noGrp="1" noChangeArrowheads="1"/>
          </p:cNvSpPr>
          <p:nvPr>
            <p:ph type="body" sz="half" idx="1"/>
          </p:nvPr>
        </p:nvSpPr>
        <p:spPr>
          <a:xfrm>
            <a:off x="24284" y="1340768"/>
            <a:ext cx="8940204" cy="4503738"/>
          </a:xfrm>
        </p:spPr>
        <p:txBody>
          <a:bodyPr/>
          <a:lstStyle/>
          <a:p>
            <a:pPr marL="285750" indent="-285750" defTabSz="762000">
              <a:lnSpc>
                <a:spcPct val="130000"/>
              </a:lnSpc>
            </a:pPr>
            <a:r>
              <a:rPr lang="pt-BR" sz="2000" b="1" dirty="0"/>
              <a:t> Que problemas podemos enfrentar?</a:t>
            </a:r>
          </a:p>
          <a:p>
            <a:pPr marL="619125" lvl="1" indent="-238125" defTabSz="762000">
              <a:lnSpc>
                <a:spcPct val="130000"/>
              </a:lnSpc>
            </a:pPr>
            <a:r>
              <a:rPr lang="pt-BR" sz="2000" dirty="0"/>
              <a:t>Dificuldade do ser humano com exposições e avaliações de seu trabalho;</a:t>
            </a:r>
          </a:p>
          <a:p>
            <a:pPr marL="619125" lvl="1" indent="-238125" defTabSz="762000">
              <a:lnSpc>
                <a:spcPct val="130000"/>
              </a:lnSpc>
            </a:pPr>
            <a:r>
              <a:rPr lang="pt-BR" sz="2000" dirty="0" smtClean="0"/>
              <a:t>Resistência </a:t>
            </a:r>
            <a:r>
              <a:rPr lang="pt-BR" sz="2000" dirty="0"/>
              <a:t>a novos processos</a:t>
            </a:r>
            <a:r>
              <a:rPr lang="pt-BR" sz="2000" dirty="0" smtClean="0"/>
              <a:t>;</a:t>
            </a:r>
          </a:p>
          <a:p>
            <a:pPr marL="619125" lvl="1" indent="-238125" defTabSz="762000">
              <a:lnSpc>
                <a:spcPct val="130000"/>
              </a:lnSpc>
            </a:pPr>
            <a:r>
              <a:rPr lang="pt-BR" sz="2000" dirty="0" smtClean="0"/>
              <a:t>Falta </a:t>
            </a:r>
            <a:r>
              <a:rPr lang="pt-BR" sz="2000" dirty="0"/>
              <a:t>de maturidade;</a:t>
            </a:r>
          </a:p>
          <a:p>
            <a:pPr marL="619125" lvl="1" indent="-238125" defTabSz="762000">
              <a:lnSpc>
                <a:spcPct val="130000"/>
              </a:lnSpc>
            </a:pPr>
            <a:r>
              <a:rPr lang="pt-BR" sz="2000" dirty="0"/>
              <a:t> Falta de competência;</a:t>
            </a:r>
          </a:p>
          <a:p>
            <a:pPr marL="619125" lvl="1" indent="-238125" defTabSz="762000">
              <a:lnSpc>
                <a:spcPct val="130000"/>
              </a:lnSpc>
            </a:pPr>
            <a:r>
              <a:rPr lang="pt-BR" sz="2000" dirty="0"/>
              <a:t> “O novo em geral não é confortável” </a:t>
            </a:r>
            <a:r>
              <a:rPr lang="pt-BR" sz="2000" dirty="0" smtClean="0"/>
              <a:t>; </a:t>
            </a:r>
          </a:p>
          <a:p>
            <a:pPr marL="619125" lvl="1" indent="-238125" defTabSz="762000">
              <a:lnSpc>
                <a:spcPct val="130000"/>
              </a:lnSpc>
            </a:pPr>
            <a:r>
              <a:rPr lang="pt-BR" sz="2000" dirty="0" smtClean="0"/>
              <a:t>Preferência </a:t>
            </a:r>
            <a:r>
              <a:rPr lang="pt-BR" sz="2000" dirty="0"/>
              <a:t>pelo reconhecimento individual;</a:t>
            </a:r>
          </a:p>
          <a:p>
            <a:pPr marL="619125" lvl="1" indent="-238125" defTabSz="762000">
              <a:lnSpc>
                <a:spcPct val="130000"/>
              </a:lnSpc>
            </a:pPr>
            <a:r>
              <a:rPr lang="pt-BR" sz="2000" dirty="0"/>
              <a:t> Dificuldade de trabalho em grupo;</a:t>
            </a:r>
          </a:p>
          <a:p>
            <a:pPr marL="619125" lvl="1" indent="-238125" defTabSz="762000">
              <a:lnSpc>
                <a:spcPct val="130000"/>
              </a:lnSpc>
            </a:pPr>
            <a:r>
              <a:rPr lang="pt-BR" sz="2000" dirty="0"/>
              <a:t> Utilização de práticas pessoais “que já dão certo”.  </a:t>
            </a:r>
          </a:p>
          <a:p>
            <a:pPr marL="285750" indent="-285750" defTabSz="762000">
              <a:lnSpc>
                <a:spcPct val="130000"/>
              </a:lnSpc>
            </a:pPr>
            <a:endParaRPr lang="pt-BR" sz="2000" dirty="0"/>
          </a:p>
        </p:txBody>
      </p:sp>
      <p:pic>
        <p:nvPicPr>
          <p:cNvPr id="2013188" name="Picture 4" descr="dilbert reqts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99992" y="2564904"/>
            <a:ext cx="4324027" cy="19741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704535205"/>
      </p:ext>
    </p:extLst>
  </p:cSld>
  <p:clrMapOvr>
    <a:masterClrMapping/>
  </p:clrMapOvr>
  <p:transition xmlns:p14="http://schemas.microsoft.com/office/powerpoint/2010/main" advTm="3072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01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53988" y="6502400"/>
            <a:ext cx="1006475" cy="320675"/>
          </a:xfrm>
          <a:prstGeom prst="rect">
            <a:avLst/>
          </a:prstGeom>
        </p:spPr>
        <p:txBody>
          <a:bodyPr/>
          <a:lstStyle/>
          <a:p>
            <a:fld id="{81E25ECA-C0B8-8F4C-BE5F-A034375055CA}" type="slidenum">
              <a:rPr lang="en-US"/>
              <a:pPr/>
              <a:t>36</a:t>
            </a:fld>
            <a:endParaRPr lang="en-US"/>
          </a:p>
        </p:txBody>
      </p:sp>
      <p:sp>
        <p:nvSpPr>
          <p:cNvPr id="2015234" name="Rectangle 2"/>
          <p:cNvSpPr>
            <a:spLocks noGrp="1" noChangeArrowheads="1"/>
          </p:cNvSpPr>
          <p:nvPr>
            <p:ph type="body" idx="1"/>
          </p:nvPr>
        </p:nvSpPr>
        <p:spPr>
          <a:xfrm>
            <a:off x="179512" y="1052736"/>
            <a:ext cx="8121650" cy="4178300"/>
          </a:xfrm>
        </p:spPr>
        <p:txBody>
          <a:bodyPr/>
          <a:lstStyle/>
          <a:p>
            <a:pPr marL="285750" indent="-285750" defTabSz="762000">
              <a:lnSpc>
                <a:spcPct val="140000"/>
              </a:lnSpc>
            </a:pPr>
            <a:r>
              <a:rPr lang="pt-BR" dirty="0"/>
              <a:t> O que fazer para melhorar?</a:t>
            </a:r>
          </a:p>
          <a:p>
            <a:pPr marL="619125" lvl="1" indent="-238125" defTabSz="762000">
              <a:lnSpc>
                <a:spcPct val="140000"/>
              </a:lnSpc>
            </a:pPr>
            <a:r>
              <a:rPr lang="pt-BR" sz="1800" dirty="0"/>
              <a:t> Treinamento; </a:t>
            </a:r>
          </a:p>
          <a:p>
            <a:pPr marL="619125" lvl="1" indent="-238125" defTabSz="762000">
              <a:lnSpc>
                <a:spcPct val="140000"/>
              </a:lnSpc>
            </a:pPr>
            <a:r>
              <a:rPr lang="pt-BR" sz="1800" dirty="0"/>
              <a:t> Disseminação das práticas;</a:t>
            </a:r>
          </a:p>
          <a:p>
            <a:pPr marL="619125" lvl="1" indent="-238125" defTabSz="762000">
              <a:lnSpc>
                <a:spcPct val="140000"/>
              </a:lnSpc>
            </a:pPr>
            <a:r>
              <a:rPr lang="pt-BR" sz="1800" dirty="0"/>
              <a:t> Reconhecimento da melhoria (</a:t>
            </a:r>
            <a:r>
              <a:rPr lang="pt-BR" sz="1800" dirty="0" err="1"/>
              <a:t>ex</a:t>
            </a:r>
            <a:r>
              <a:rPr lang="pt-BR" sz="1800" dirty="0"/>
              <a:t>: prêmios);</a:t>
            </a:r>
          </a:p>
          <a:p>
            <a:pPr marL="619125" lvl="1" indent="-238125" defTabSz="762000">
              <a:lnSpc>
                <a:spcPct val="140000"/>
              </a:lnSpc>
            </a:pPr>
            <a:r>
              <a:rPr lang="pt-BR" sz="1800" dirty="0"/>
              <a:t> Revezamento de equipes (participação temporária na Arquitetura);</a:t>
            </a:r>
          </a:p>
          <a:p>
            <a:pPr marL="619125" lvl="1" indent="-238125" defTabSz="762000">
              <a:lnSpc>
                <a:spcPct val="140000"/>
              </a:lnSpc>
            </a:pPr>
            <a:r>
              <a:rPr lang="pt-BR" sz="1800" dirty="0"/>
              <a:t> Estabelecimento de processos participativos para definição de padrões;</a:t>
            </a:r>
          </a:p>
          <a:p>
            <a:pPr marL="619125" lvl="1" indent="-238125" defTabSz="762000">
              <a:lnSpc>
                <a:spcPct val="140000"/>
              </a:lnSpc>
            </a:pPr>
            <a:r>
              <a:rPr lang="pt-BR" sz="1800" dirty="0"/>
              <a:t> Demonstração constante dos resultados obtidos por quem utiliza os processos e padrões estabelecidos;</a:t>
            </a:r>
          </a:p>
          <a:p>
            <a:pPr marL="619125" lvl="1" indent="-238125" defTabSz="762000">
              <a:lnSpc>
                <a:spcPct val="140000"/>
              </a:lnSpc>
            </a:pPr>
            <a:r>
              <a:rPr lang="pt-BR" sz="1800" dirty="0"/>
              <a:t> Estabelecimento de programas de integração de equipes (trabalho conjunto com o RH).</a:t>
            </a:r>
          </a:p>
        </p:txBody>
      </p:sp>
      <p:sp>
        <p:nvSpPr>
          <p:cNvPr id="2015235" name="Rectangle 3"/>
          <p:cNvSpPr>
            <a:spLocks noGrp="1" noChangeArrowheads="1"/>
          </p:cNvSpPr>
          <p:nvPr>
            <p:ph type="title"/>
          </p:nvPr>
        </p:nvSpPr>
        <p:spPr>
          <a:xfrm>
            <a:off x="1979712" y="8409"/>
            <a:ext cx="8245475" cy="1323439"/>
          </a:xfrm>
          <a:noFill/>
          <a:ln/>
        </p:spPr>
        <p:txBody>
          <a:bodyPr>
            <a:spAutoFit/>
          </a:bodyPr>
          <a:lstStyle/>
          <a:p>
            <a:pPr algn="ctr" defTabSz="762000"/>
            <a:r>
              <a:rPr lang="pt-BR" b="1" dirty="0"/>
              <a:t>O desafio da mudança </a:t>
            </a:r>
            <a:r>
              <a:rPr lang="pt-BR" b="1" dirty="0" smtClean="0"/>
              <a:t/>
            </a:r>
            <a:br>
              <a:rPr lang="pt-BR" b="1" dirty="0" smtClean="0"/>
            </a:br>
            <a:r>
              <a:rPr lang="pt-BR" b="1" dirty="0" smtClean="0"/>
              <a:t>cultural</a:t>
            </a:r>
            <a:endParaRPr lang="pt-BR" b="1" dirty="0"/>
          </a:p>
        </p:txBody>
      </p:sp>
    </p:spTree>
    <p:extLst>
      <p:ext uri="{BB962C8B-B14F-4D97-AF65-F5344CB8AC3E}">
        <p14:creationId xmlns:p14="http://schemas.microsoft.com/office/powerpoint/2010/main" val="252186682"/>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53988" y="6502400"/>
            <a:ext cx="1006475" cy="320675"/>
          </a:xfrm>
          <a:prstGeom prst="rect">
            <a:avLst/>
          </a:prstGeom>
        </p:spPr>
        <p:txBody>
          <a:bodyPr/>
          <a:lstStyle/>
          <a:p>
            <a:fld id="{91B4AD20-EF7D-4B4C-A929-345BEB1760DD}" type="slidenum">
              <a:rPr lang="en-US"/>
              <a:pPr/>
              <a:t>37</a:t>
            </a:fld>
            <a:endParaRPr lang="en-US"/>
          </a:p>
        </p:txBody>
      </p:sp>
      <p:sp>
        <p:nvSpPr>
          <p:cNvPr id="2017282" name="Rectangle 2"/>
          <p:cNvSpPr>
            <a:spLocks noGrp="1" noChangeArrowheads="1"/>
          </p:cNvSpPr>
          <p:nvPr>
            <p:ph type="title"/>
          </p:nvPr>
        </p:nvSpPr>
        <p:spPr>
          <a:xfrm>
            <a:off x="2915816" y="188640"/>
            <a:ext cx="8245475" cy="498475"/>
          </a:xfrm>
        </p:spPr>
        <p:txBody>
          <a:bodyPr/>
          <a:lstStyle/>
          <a:p>
            <a:pPr defTabSz="762000"/>
            <a:r>
              <a:rPr lang="pt-BR" sz="3600" b="1" dirty="0"/>
              <a:t>A Implantação de uma área </a:t>
            </a:r>
            <a:r>
              <a:rPr lang="pt-BR" sz="3600" b="1" dirty="0" smtClean="0"/>
              <a:t/>
            </a:r>
            <a:br>
              <a:rPr lang="pt-BR" sz="3600" b="1" dirty="0" smtClean="0"/>
            </a:br>
            <a:r>
              <a:rPr lang="pt-BR" sz="3600" b="1" dirty="0" smtClean="0"/>
              <a:t>de </a:t>
            </a:r>
            <a:r>
              <a:rPr lang="pt-BR" sz="3600" b="1" dirty="0"/>
              <a:t>Arquitetura</a:t>
            </a:r>
          </a:p>
        </p:txBody>
      </p:sp>
      <p:sp>
        <p:nvSpPr>
          <p:cNvPr id="2017283" name="Rectangle 3"/>
          <p:cNvSpPr>
            <a:spLocks noGrp="1" noChangeArrowheads="1"/>
          </p:cNvSpPr>
          <p:nvPr>
            <p:ph type="body" idx="1"/>
          </p:nvPr>
        </p:nvSpPr>
        <p:spPr>
          <a:xfrm>
            <a:off x="323528" y="1484784"/>
            <a:ext cx="7775575" cy="3903662"/>
          </a:xfrm>
        </p:spPr>
        <p:txBody>
          <a:bodyPr/>
          <a:lstStyle/>
          <a:p>
            <a:pPr marL="285750" indent="-285750" defTabSz="762000">
              <a:lnSpc>
                <a:spcPct val="140000"/>
              </a:lnSpc>
            </a:pPr>
            <a:r>
              <a:rPr lang="pt-BR" sz="2000" dirty="0"/>
              <a:t>Estabelecimento do Grupo / Área;</a:t>
            </a:r>
          </a:p>
          <a:p>
            <a:pPr marL="285750" indent="-285750" defTabSz="762000">
              <a:lnSpc>
                <a:spcPct val="140000"/>
              </a:lnSpc>
            </a:pPr>
            <a:r>
              <a:rPr lang="pt-BR" sz="2000" dirty="0"/>
              <a:t>Definição da estratégia de implantação;</a:t>
            </a:r>
          </a:p>
          <a:p>
            <a:pPr marL="285750" indent="-285750" defTabSz="762000">
              <a:lnSpc>
                <a:spcPct val="140000"/>
              </a:lnSpc>
            </a:pPr>
            <a:r>
              <a:rPr lang="pt-BR" sz="2000" dirty="0"/>
              <a:t>Definição dos processos;</a:t>
            </a:r>
          </a:p>
          <a:p>
            <a:pPr marL="285750" indent="-285750" defTabSz="762000">
              <a:lnSpc>
                <a:spcPct val="140000"/>
              </a:lnSpc>
            </a:pPr>
            <a:r>
              <a:rPr lang="pt-BR" sz="2000" dirty="0"/>
              <a:t>Estabelecimento de parceria com o processo de desenvolvimento;</a:t>
            </a:r>
          </a:p>
          <a:p>
            <a:pPr marL="285750" indent="-285750" defTabSz="762000">
              <a:lnSpc>
                <a:spcPct val="140000"/>
              </a:lnSpc>
            </a:pPr>
            <a:r>
              <a:rPr lang="pt-BR" sz="2000" dirty="0"/>
              <a:t>Definição e aquisição/construção de ferramentas;</a:t>
            </a:r>
          </a:p>
          <a:p>
            <a:pPr marL="285750" indent="-285750" defTabSz="762000">
              <a:lnSpc>
                <a:spcPct val="140000"/>
              </a:lnSpc>
            </a:pPr>
            <a:r>
              <a:rPr lang="pt-BR" sz="2000" dirty="0"/>
              <a:t>Institucionalização dos processos;</a:t>
            </a:r>
          </a:p>
          <a:p>
            <a:pPr marL="285750" indent="-285750" defTabSz="762000">
              <a:lnSpc>
                <a:spcPct val="140000"/>
              </a:lnSpc>
            </a:pPr>
            <a:r>
              <a:rPr lang="pt-BR" sz="2000" dirty="0"/>
              <a:t>Aquisição de </a:t>
            </a:r>
            <a:r>
              <a:rPr lang="pt-BR" sz="2000" dirty="0" err="1"/>
              <a:t>infra-estrutura</a:t>
            </a:r>
            <a:r>
              <a:rPr lang="pt-BR" sz="2000" dirty="0"/>
              <a:t> de hardware para suporte, divulgação e uso dos processos e ferramentas.</a:t>
            </a:r>
          </a:p>
          <a:p>
            <a:pPr marL="285750" indent="-285750" defTabSz="762000">
              <a:lnSpc>
                <a:spcPct val="140000"/>
              </a:lnSpc>
            </a:pPr>
            <a:endParaRPr lang="pt-BR" sz="2000" dirty="0"/>
          </a:p>
        </p:txBody>
      </p:sp>
    </p:spTree>
    <p:extLst>
      <p:ext uri="{BB962C8B-B14F-4D97-AF65-F5344CB8AC3E}">
        <p14:creationId xmlns:p14="http://schemas.microsoft.com/office/powerpoint/2010/main" val="985394939"/>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10"/>
          </p:nvPr>
        </p:nvSpPr>
        <p:spPr/>
        <p:txBody>
          <a:bodyPr/>
          <a:lstStyle/>
          <a:p>
            <a:fld id="{52551F35-B4A0-1041-9487-05B989181424}" type="slidenum">
              <a:rPr lang="en-US"/>
              <a:pPr/>
              <a:t>38</a:t>
            </a:fld>
            <a:endParaRPr lang="en-US"/>
          </a:p>
        </p:txBody>
      </p:sp>
      <p:sp>
        <p:nvSpPr>
          <p:cNvPr id="2021378" name="Rectangle 2"/>
          <p:cNvSpPr>
            <a:spLocks noChangeArrowheads="1"/>
          </p:cNvSpPr>
          <p:nvPr/>
        </p:nvSpPr>
        <p:spPr bwMode="auto">
          <a:xfrm>
            <a:off x="2051720" y="260648"/>
            <a:ext cx="73056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lgn="ctr">
              <a:buClrTx/>
              <a:buFontTx/>
              <a:buNone/>
            </a:pPr>
            <a:r>
              <a:rPr lang="pt-BR" sz="2200" b="1" dirty="0">
                <a:solidFill>
                  <a:schemeClr val="tx2"/>
                </a:solidFill>
              </a:rPr>
              <a:t>A implementação de uma Arquitetura Corporativa abrange usualmente diversas iniciativas:</a:t>
            </a:r>
          </a:p>
        </p:txBody>
      </p:sp>
      <p:sp>
        <p:nvSpPr>
          <p:cNvPr id="2021379" name="Oval 3"/>
          <p:cNvSpPr>
            <a:spLocks noChangeArrowheads="1"/>
          </p:cNvSpPr>
          <p:nvPr/>
        </p:nvSpPr>
        <p:spPr bwMode="auto">
          <a:xfrm>
            <a:off x="3222625" y="3443288"/>
            <a:ext cx="1273175" cy="1030287"/>
          </a:xfrm>
          <a:prstGeom prst="ellipse">
            <a:avLst/>
          </a:prstGeom>
          <a:solidFill>
            <a:srgbClr val="FFFF99"/>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a:solidFill>
                  <a:srgbClr val="FF0000"/>
                </a:solidFill>
              </a:rPr>
              <a:t>Definir a Arquitetura</a:t>
            </a:r>
          </a:p>
        </p:txBody>
      </p:sp>
      <p:sp>
        <p:nvSpPr>
          <p:cNvPr id="2021380" name="Oval 4"/>
          <p:cNvSpPr>
            <a:spLocks noChangeArrowheads="1"/>
          </p:cNvSpPr>
          <p:nvPr/>
        </p:nvSpPr>
        <p:spPr bwMode="auto">
          <a:xfrm>
            <a:off x="1619672" y="2413000"/>
            <a:ext cx="1507703" cy="1030288"/>
          </a:xfrm>
          <a:prstGeom prst="ellipse">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i="1" dirty="0" smtClean="0">
                <a:solidFill>
                  <a:schemeClr val="tx1"/>
                </a:solidFill>
              </a:rPr>
              <a:t>Compreender </a:t>
            </a:r>
            <a:r>
              <a:rPr lang="pt-BR" sz="1000" b="1" i="1" dirty="0">
                <a:solidFill>
                  <a:schemeClr val="tx1"/>
                </a:solidFill>
              </a:rPr>
              <a:t>a Arquitetura dos Negócios</a:t>
            </a:r>
          </a:p>
        </p:txBody>
      </p:sp>
      <p:sp>
        <p:nvSpPr>
          <p:cNvPr id="2021381" name="Oval 5"/>
          <p:cNvSpPr>
            <a:spLocks noChangeArrowheads="1"/>
          </p:cNvSpPr>
          <p:nvPr/>
        </p:nvSpPr>
        <p:spPr bwMode="auto">
          <a:xfrm>
            <a:off x="533400" y="1690688"/>
            <a:ext cx="1273175" cy="1030287"/>
          </a:xfrm>
          <a:prstGeom prst="ellipse">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i="1">
                <a:solidFill>
                  <a:schemeClr val="tx1"/>
                </a:solidFill>
              </a:rPr>
              <a:t>Analisar a Estratégia de Negócios</a:t>
            </a:r>
          </a:p>
        </p:txBody>
      </p:sp>
      <p:sp>
        <p:nvSpPr>
          <p:cNvPr id="2021382" name="Oval 6"/>
          <p:cNvSpPr>
            <a:spLocks noChangeArrowheads="1"/>
          </p:cNvSpPr>
          <p:nvPr/>
        </p:nvSpPr>
        <p:spPr bwMode="auto">
          <a:xfrm>
            <a:off x="4343400" y="4891088"/>
            <a:ext cx="1273175" cy="1030287"/>
          </a:xfrm>
          <a:prstGeom prst="ellipse">
            <a:avLst/>
          </a:prstGeom>
          <a:solidFill>
            <a:schemeClr val="tx2"/>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dirty="0">
                <a:solidFill>
                  <a:srgbClr val="FFFFFF"/>
                </a:solidFill>
              </a:rPr>
              <a:t>Construir o repositório da Arquitetura</a:t>
            </a:r>
          </a:p>
        </p:txBody>
      </p:sp>
      <p:sp>
        <p:nvSpPr>
          <p:cNvPr id="2021383" name="Oval 7"/>
          <p:cNvSpPr>
            <a:spLocks noChangeArrowheads="1"/>
          </p:cNvSpPr>
          <p:nvPr/>
        </p:nvSpPr>
        <p:spPr bwMode="auto">
          <a:xfrm>
            <a:off x="5867400" y="4510088"/>
            <a:ext cx="1584920" cy="1030287"/>
          </a:xfrm>
          <a:prstGeom prst="ellipse">
            <a:avLst/>
          </a:prstGeom>
          <a:solidFill>
            <a:schemeClr val="folHlink"/>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a:t>Desenvolver plano de comunicação</a:t>
            </a:r>
          </a:p>
        </p:txBody>
      </p:sp>
      <p:sp>
        <p:nvSpPr>
          <p:cNvPr id="2021384" name="Oval 8"/>
          <p:cNvSpPr>
            <a:spLocks noChangeArrowheads="1"/>
          </p:cNvSpPr>
          <p:nvPr/>
        </p:nvSpPr>
        <p:spPr bwMode="auto">
          <a:xfrm>
            <a:off x="5072063" y="3290888"/>
            <a:ext cx="1381125" cy="1030287"/>
          </a:xfrm>
          <a:prstGeom prst="ellipse">
            <a:avLst/>
          </a:prstGeom>
          <a:solidFill>
            <a:schemeClr val="folHlink"/>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a:t>Criar a estrutura e os processos de Governança</a:t>
            </a:r>
          </a:p>
        </p:txBody>
      </p:sp>
      <p:sp>
        <p:nvSpPr>
          <p:cNvPr id="2021385" name="Oval 9"/>
          <p:cNvSpPr>
            <a:spLocks noChangeArrowheads="1"/>
          </p:cNvSpPr>
          <p:nvPr/>
        </p:nvSpPr>
        <p:spPr bwMode="auto">
          <a:xfrm>
            <a:off x="7086600" y="2927350"/>
            <a:ext cx="1273175" cy="1030288"/>
          </a:xfrm>
          <a:prstGeom prst="ellipse">
            <a:avLst/>
          </a:prstGeom>
          <a:solidFill>
            <a:srgbClr val="D9D9D9">
              <a:alpha val="50000"/>
            </a:srgbClr>
          </a:solidFill>
          <a:ln w="6350">
            <a:solidFill>
              <a:srgbClr val="9999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i="1">
                <a:solidFill>
                  <a:schemeClr val="tx1"/>
                </a:solidFill>
              </a:rPr>
              <a:t>Integrar às operações da empresa</a:t>
            </a:r>
          </a:p>
        </p:txBody>
      </p:sp>
      <p:cxnSp>
        <p:nvCxnSpPr>
          <p:cNvPr id="2021386" name="AutoShape 10"/>
          <p:cNvCxnSpPr>
            <a:cxnSpLocks noChangeShapeType="1"/>
            <a:stCxn id="2021381" idx="5"/>
            <a:endCxn id="2021380" idx="1"/>
          </p:cNvCxnSpPr>
          <p:nvPr/>
        </p:nvCxnSpPr>
        <p:spPr bwMode="auto">
          <a:xfrm flipV="1">
            <a:off x="1620123" y="2563882"/>
            <a:ext cx="220347" cy="6211"/>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87" name="AutoShape 11"/>
          <p:cNvCxnSpPr>
            <a:cxnSpLocks noChangeShapeType="1"/>
            <a:stCxn id="2021380" idx="5"/>
            <a:endCxn id="2021379" idx="1"/>
          </p:cNvCxnSpPr>
          <p:nvPr/>
        </p:nvCxnSpPr>
        <p:spPr bwMode="auto">
          <a:xfrm>
            <a:off x="2906577" y="3292406"/>
            <a:ext cx="502500" cy="301764"/>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88" name="AutoShape 12"/>
          <p:cNvCxnSpPr>
            <a:cxnSpLocks noChangeShapeType="1"/>
            <a:stCxn id="2021379" idx="5"/>
            <a:endCxn id="2021382" idx="1"/>
          </p:cNvCxnSpPr>
          <p:nvPr/>
        </p:nvCxnSpPr>
        <p:spPr bwMode="auto">
          <a:xfrm>
            <a:off x="4310063" y="4322763"/>
            <a:ext cx="219075" cy="719137"/>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89" name="AutoShape 13"/>
          <p:cNvCxnSpPr>
            <a:cxnSpLocks noChangeShapeType="1"/>
            <a:stCxn id="2021379" idx="6"/>
            <a:endCxn id="2021383" idx="2"/>
          </p:cNvCxnSpPr>
          <p:nvPr/>
        </p:nvCxnSpPr>
        <p:spPr bwMode="auto">
          <a:xfrm>
            <a:off x="4495800" y="3958432"/>
            <a:ext cx="1371600" cy="1066800"/>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0" name="AutoShape 14"/>
          <p:cNvCxnSpPr>
            <a:cxnSpLocks noChangeShapeType="1"/>
            <a:stCxn id="2021379" idx="6"/>
            <a:endCxn id="2021384" idx="2"/>
          </p:cNvCxnSpPr>
          <p:nvPr/>
        </p:nvCxnSpPr>
        <p:spPr bwMode="auto">
          <a:xfrm flipV="1">
            <a:off x="4495800" y="3806825"/>
            <a:ext cx="576263" cy="152400"/>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1" name="AutoShape 15"/>
          <p:cNvCxnSpPr>
            <a:cxnSpLocks noChangeShapeType="1"/>
            <a:stCxn id="2021383" idx="6"/>
            <a:endCxn id="2021385" idx="4"/>
          </p:cNvCxnSpPr>
          <p:nvPr/>
        </p:nvCxnSpPr>
        <p:spPr bwMode="auto">
          <a:xfrm flipV="1">
            <a:off x="7452320" y="3957638"/>
            <a:ext cx="270868" cy="1067594"/>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2" name="AutoShape 16"/>
          <p:cNvCxnSpPr>
            <a:cxnSpLocks noChangeShapeType="1"/>
            <a:stCxn id="2021384" idx="6"/>
            <a:endCxn id="2021385" idx="2"/>
          </p:cNvCxnSpPr>
          <p:nvPr/>
        </p:nvCxnSpPr>
        <p:spPr bwMode="auto">
          <a:xfrm flipV="1">
            <a:off x="6453188" y="3443288"/>
            <a:ext cx="633412" cy="363537"/>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1393" name="Oval 17"/>
          <p:cNvSpPr>
            <a:spLocks noChangeArrowheads="1"/>
          </p:cNvSpPr>
          <p:nvPr/>
        </p:nvSpPr>
        <p:spPr bwMode="auto">
          <a:xfrm>
            <a:off x="3343275" y="1919288"/>
            <a:ext cx="1585913" cy="1030287"/>
          </a:xfrm>
          <a:prstGeom prst="ellipse">
            <a:avLst/>
          </a:prstGeom>
          <a:solidFill>
            <a:schemeClr val="accent2"/>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900" b="1">
                <a:solidFill>
                  <a:schemeClr val="tx1"/>
                </a:solidFill>
              </a:rPr>
              <a:t>Desenvolver o skill dos Arquitetos de TI</a:t>
            </a:r>
          </a:p>
          <a:p>
            <a:pPr algn="ctr">
              <a:lnSpc>
                <a:spcPct val="100000"/>
              </a:lnSpc>
              <a:buClrTx/>
              <a:buFont typeface="Wingdings" charset="0"/>
              <a:buNone/>
            </a:pPr>
            <a:r>
              <a:rPr lang="pt-BR" sz="900" b="1">
                <a:solidFill>
                  <a:schemeClr val="tx1"/>
                </a:solidFill>
              </a:rPr>
              <a:t>Plano de capacitação</a:t>
            </a:r>
          </a:p>
        </p:txBody>
      </p:sp>
      <p:cxnSp>
        <p:nvCxnSpPr>
          <p:cNvPr id="2021394" name="AutoShape 18"/>
          <p:cNvCxnSpPr>
            <a:cxnSpLocks noChangeShapeType="1"/>
            <a:stCxn id="2021393" idx="3"/>
            <a:endCxn id="2021379" idx="0"/>
          </p:cNvCxnSpPr>
          <p:nvPr/>
        </p:nvCxnSpPr>
        <p:spPr bwMode="auto">
          <a:xfrm>
            <a:off x="3575050" y="2798763"/>
            <a:ext cx="284163" cy="644525"/>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5" name="AutoShape 19"/>
          <p:cNvCxnSpPr>
            <a:cxnSpLocks noChangeShapeType="1"/>
            <a:stCxn id="2021393" idx="5"/>
            <a:endCxn id="2021385" idx="0"/>
          </p:cNvCxnSpPr>
          <p:nvPr/>
        </p:nvCxnSpPr>
        <p:spPr bwMode="auto">
          <a:xfrm>
            <a:off x="4697413" y="2798763"/>
            <a:ext cx="3025775" cy="128587"/>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6" name="AutoShape 20"/>
          <p:cNvCxnSpPr>
            <a:cxnSpLocks noChangeShapeType="1"/>
            <a:stCxn id="2021384" idx="5"/>
            <a:endCxn id="2021383" idx="0"/>
          </p:cNvCxnSpPr>
          <p:nvPr/>
        </p:nvCxnSpPr>
        <p:spPr bwMode="auto">
          <a:xfrm>
            <a:off x="6250927" y="4170293"/>
            <a:ext cx="408933" cy="339795"/>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1397" name="Oval 21"/>
          <p:cNvSpPr>
            <a:spLocks noChangeArrowheads="1"/>
          </p:cNvSpPr>
          <p:nvPr/>
        </p:nvSpPr>
        <p:spPr bwMode="auto">
          <a:xfrm>
            <a:off x="2411760" y="5119688"/>
            <a:ext cx="1528415" cy="1030287"/>
          </a:xfrm>
          <a:prstGeom prst="ellipse">
            <a:avLst/>
          </a:prstGeom>
          <a:solidFill>
            <a:schemeClr val="tx2"/>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dirty="0">
                <a:solidFill>
                  <a:schemeClr val="bg1"/>
                </a:solidFill>
              </a:rPr>
              <a:t>Construir a Arquitetura (</a:t>
            </a:r>
            <a:r>
              <a:rPr lang="pt-BR" sz="1000" b="1" dirty="0" smtClean="0">
                <a:solidFill>
                  <a:schemeClr val="bg1"/>
                </a:solidFill>
              </a:rPr>
              <a:t>Identificação, </a:t>
            </a:r>
            <a:r>
              <a:rPr lang="pt-BR" sz="1000" b="1" dirty="0">
                <a:solidFill>
                  <a:schemeClr val="bg1"/>
                </a:solidFill>
              </a:rPr>
              <a:t>Seleção e Transição</a:t>
            </a:r>
            <a:r>
              <a:rPr lang="pt-BR" sz="1000" b="1" dirty="0"/>
              <a:t>)</a:t>
            </a:r>
          </a:p>
        </p:txBody>
      </p:sp>
      <p:cxnSp>
        <p:nvCxnSpPr>
          <p:cNvPr id="2021398" name="AutoShape 22"/>
          <p:cNvCxnSpPr>
            <a:cxnSpLocks noChangeShapeType="1"/>
            <a:stCxn id="2021379" idx="3"/>
            <a:endCxn id="2021397" idx="0"/>
          </p:cNvCxnSpPr>
          <p:nvPr/>
        </p:nvCxnSpPr>
        <p:spPr bwMode="auto">
          <a:xfrm flipH="1">
            <a:off x="3175968" y="4322693"/>
            <a:ext cx="233109" cy="796995"/>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399" name="AutoShape 23"/>
          <p:cNvCxnSpPr>
            <a:cxnSpLocks noChangeShapeType="1"/>
            <a:stCxn id="2021397" idx="6"/>
            <a:endCxn id="2021382" idx="2"/>
          </p:cNvCxnSpPr>
          <p:nvPr/>
        </p:nvCxnSpPr>
        <p:spPr bwMode="auto">
          <a:xfrm flipV="1">
            <a:off x="3940175" y="5406232"/>
            <a:ext cx="403225" cy="228600"/>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1400" name="Oval 24"/>
          <p:cNvSpPr>
            <a:spLocks noChangeArrowheads="1"/>
          </p:cNvSpPr>
          <p:nvPr/>
        </p:nvSpPr>
        <p:spPr bwMode="auto">
          <a:xfrm>
            <a:off x="5257800" y="1614488"/>
            <a:ext cx="1273175" cy="1030287"/>
          </a:xfrm>
          <a:prstGeom prst="ellipse">
            <a:avLst/>
          </a:prstGeom>
          <a:solidFill>
            <a:schemeClr val="accent2"/>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lnSpc>
                <a:spcPct val="100000"/>
              </a:lnSpc>
              <a:buClrTx/>
              <a:buFont typeface="Wingdings" charset="0"/>
              <a:buNone/>
            </a:pPr>
            <a:r>
              <a:rPr lang="pt-BR" sz="1000" b="1">
                <a:solidFill>
                  <a:schemeClr val="tx1"/>
                </a:solidFill>
              </a:rPr>
              <a:t>Formalizar a função “Arquiteto”</a:t>
            </a:r>
          </a:p>
        </p:txBody>
      </p:sp>
      <p:cxnSp>
        <p:nvCxnSpPr>
          <p:cNvPr id="2021401" name="AutoShape 25"/>
          <p:cNvCxnSpPr>
            <a:cxnSpLocks noChangeShapeType="1"/>
            <a:stCxn id="2021393" idx="6"/>
            <a:endCxn id="2021400" idx="2"/>
          </p:cNvCxnSpPr>
          <p:nvPr/>
        </p:nvCxnSpPr>
        <p:spPr bwMode="auto">
          <a:xfrm flipV="1">
            <a:off x="4929188" y="2130425"/>
            <a:ext cx="328612" cy="304800"/>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1402" name="AutoShape 26"/>
          <p:cNvCxnSpPr>
            <a:cxnSpLocks noChangeShapeType="1"/>
            <a:stCxn id="2021382" idx="6"/>
            <a:endCxn id="2021383" idx="2"/>
          </p:cNvCxnSpPr>
          <p:nvPr/>
        </p:nvCxnSpPr>
        <p:spPr bwMode="auto">
          <a:xfrm flipV="1">
            <a:off x="5616575" y="5025232"/>
            <a:ext cx="250825" cy="381000"/>
          </a:xfrm>
          <a:prstGeom prst="straightConnector1">
            <a:avLst/>
          </a:prstGeom>
          <a:noFill/>
          <a:ln w="63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1403" name="AutoShape 27"/>
          <p:cNvSpPr>
            <a:spLocks noChangeArrowheads="1"/>
          </p:cNvSpPr>
          <p:nvPr/>
        </p:nvSpPr>
        <p:spPr bwMode="auto">
          <a:xfrm>
            <a:off x="228600" y="3595688"/>
            <a:ext cx="2362200" cy="1071562"/>
          </a:xfrm>
          <a:prstGeom prst="wedgeRectCallout">
            <a:avLst>
              <a:gd name="adj1" fmla="val 72713"/>
              <a:gd name="adj2" fmla="val -18889"/>
            </a:avLst>
          </a:prstGeom>
          <a:solidFill>
            <a:schemeClr val="bg1"/>
          </a:solidFill>
          <a:ln w="635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marL="92075" indent="-92075">
              <a:lnSpc>
                <a:spcPct val="100000"/>
              </a:lnSpc>
              <a:buClrTx/>
              <a:buFont typeface="Wingdings" charset="0"/>
              <a:buNone/>
            </a:pPr>
            <a:r>
              <a:rPr lang="pt-BR" sz="1200" b="1">
                <a:solidFill>
                  <a:schemeClr val="bg2"/>
                </a:solidFill>
              </a:rPr>
              <a:t>Desafios usuais:</a:t>
            </a:r>
          </a:p>
          <a:p>
            <a:pPr marL="92075" indent="-92075">
              <a:lnSpc>
                <a:spcPct val="100000"/>
              </a:lnSpc>
              <a:buClrTx/>
              <a:buFont typeface="Wingdings" charset="0"/>
              <a:buChar char="§"/>
            </a:pPr>
            <a:r>
              <a:rPr lang="pt-BR" sz="1200">
                <a:solidFill>
                  <a:schemeClr val="bg2"/>
                </a:solidFill>
              </a:rPr>
              <a:t> Aquisições</a:t>
            </a:r>
            <a:r>
              <a:rPr lang="pt-BR" sz="1100">
                <a:solidFill>
                  <a:schemeClr val="bg2"/>
                </a:solidFill>
              </a:rPr>
              <a:t> ou fusões</a:t>
            </a:r>
          </a:p>
          <a:p>
            <a:pPr marL="92075" indent="-92075">
              <a:lnSpc>
                <a:spcPct val="100000"/>
              </a:lnSpc>
              <a:buClrTx/>
              <a:buFont typeface="Wingdings" charset="0"/>
              <a:buChar char="§"/>
            </a:pPr>
            <a:r>
              <a:rPr lang="pt-BR" sz="1100">
                <a:solidFill>
                  <a:schemeClr val="bg2"/>
                </a:solidFill>
              </a:rPr>
              <a:t> Preocupações de qualidade</a:t>
            </a:r>
          </a:p>
          <a:p>
            <a:pPr marL="92075" indent="-92075">
              <a:lnSpc>
                <a:spcPct val="100000"/>
              </a:lnSpc>
              <a:buClrTx/>
              <a:buFont typeface="Wingdings" charset="0"/>
              <a:buChar char="§"/>
            </a:pPr>
            <a:r>
              <a:rPr lang="pt-BR" sz="1100">
                <a:solidFill>
                  <a:schemeClr val="bg2"/>
                </a:solidFill>
              </a:rPr>
              <a:t> Mudanças radical de tecnologia</a:t>
            </a:r>
          </a:p>
          <a:p>
            <a:pPr marL="92075" indent="-92075">
              <a:lnSpc>
                <a:spcPct val="100000"/>
              </a:lnSpc>
              <a:buClrTx/>
              <a:buFont typeface="Wingdings" charset="0"/>
              <a:buChar char="§"/>
            </a:pPr>
            <a:r>
              <a:rPr lang="pt-BR" sz="1100">
                <a:solidFill>
                  <a:schemeClr val="bg2"/>
                </a:solidFill>
              </a:rPr>
              <a:t> Outsourcing</a:t>
            </a:r>
          </a:p>
        </p:txBody>
      </p:sp>
      <p:sp>
        <p:nvSpPr>
          <p:cNvPr id="2021404" name="AutoShape 28"/>
          <p:cNvSpPr>
            <a:spLocks noChangeArrowheads="1"/>
          </p:cNvSpPr>
          <p:nvPr/>
        </p:nvSpPr>
        <p:spPr bwMode="auto">
          <a:xfrm>
            <a:off x="31750" y="4814888"/>
            <a:ext cx="2470150" cy="838200"/>
          </a:xfrm>
          <a:prstGeom prst="wedgeRectCallout">
            <a:avLst>
              <a:gd name="adj1" fmla="val 70116"/>
              <a:gd name="adj2" fmla="val -3218"/>
            </a:avLst>
          </a:prstGeom>
          <a:solidFill>
            <a:schemeClr val="bg1"/>
          </a:solidFill>
          <a:ln w="635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100000"/>
              </a:lnSpc>
              <a:buClrTx/>
              <a:buFont typeface="Wingdings" charset="0"/>
              <a:buNone/>
            </a:pPr>
            <a:r>
              <a:rPr lang="pt-BR" sz="1000" b="1">
                <a:solidFill>
                  <a:schemeClr val="bg2"/>
                </a:solidFill>
              </a:rPr>
              <a:t>Desafios usuais</a:t>
            </a:r>
            <a:r>
              <a:rPr lang="pt-BR" sz="1000">
                <a:solidFill>
                  <a:schemeClr val="tx1"/>
                </a:solidFill>
              </a:rPr>
              <a:t> </a:t>
            </a:r>
            <a:r>
              <a:rPr lang="pt-BR" sz="1200" b="1">
                <a:solidFill>
                  <a:schemeClr val="bg2"/>
                </a:solidFill>
              </a:rPr>
              <a:t>:</a:t>
            </a:r>
          </a:p>
          <a:p>
            <a:pPr>
              <a:lnSpc>
                <a:spcPct val="100000"/>
              </a:lnSpc>
              <a:buClrTx/>
              <a:buFont typeface="Wingdings" charset="0"/>
              <a:buChar char="§"/>
            </a:pPr>
            <a:r>
              <a:rPr lang="pt-BR" sz="1200">
                <a:solidFill>
                  <a:schemeClr val="bg2"/>
                </a:solidFill>
              </a:rPr>
              <a:t> Dificuldades de implementação</a:t>
            </a:r>
            <a:endParaRPr lang="pt-BR" sz="1100">
              <a:solidFill>
                <a:schemeClr val="bg2"/>
              </a:solidFill>
            </a:endParaRPr>
          </a:p>
          <a:p>
            <a:pPr>
              <a:lnSpc>
                <a:spcPct val="100000"/>
              </a:lnSpc>
              <a:buClrTx/>
              <a:buFont typeface="Wingdings" charset="0"/>
              <a:buChar char="§"/>
            </a:pPr>
            <a:r>
              <a:rPr lang="pt-BR" sz="1100">
                <a:solidFill>
                  <a:schemeClr val="bg2"/>
                </a:solidFill>
              </a:rPr>
              <a:t> Benefícios não identificados</a:t>
            </a:r>
          </a:p>
        </p:txBody>
      </p:sp>
      <p:sp>
        <p:nvSpPr>
          <p:cNvPr id="2021405" name="AutoShape 29"/>
          <p:cNvSpPr>
            <a:spLocks noChangeArrowheads="1"/>
          </p:cNvSpPr>
          <p:nvPr/>
        </p:nvSpPr>
        <p:spPr bwMode="auto">
          <a:xfrm>
            <a:off x="6781800" y="5729288"/>
            <a:ext cx="2133600" cy="685800"/>
          </a:xfrm>
          <a:prstGeom prst="wedgeRectCallout">
            <a:avLst>
              <a:gd name="adj1" fmla="val -49630"/>
              <a:gd name="adj2" fmla="val -94213"/>
            </a:avLst>
          </a:prstGeom>
          <a:solidFill>
            <a:schemeClr val="bg1"/>
          </a:solidFill>
          <a:ln w="635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100000"/>
              </a:lnSpc>
              <a:buClrTx/>
              <a:buFont typeface="Wingdings" charset="0"/>
              <a:buNone/>
            </a:pPr>
            <a:r>
              <a:rPr lang="pt-BR" sz="1000" b="1">
                <a:solidFill>
                  <a:schemeClr val="bg2"/>
                </a:solidFill>
              </a:rPr>
              <a:t>Desafios usuais</a:t>
            </a:r>
            <a:r>
              <a:rPr lang="pt-BR" sz="1000">
                <a:solidFill>
                  <a:schemeClr val="tx1"/>
                </a:solidFill>
              </a:rPr>
              <a:t> </a:t>
            </a:r>
            <a:r>
              <a:rPr lang="pt-BR" sz="1200" b="1">
                <a:solidFill>
                  <a:schemeClr val="bg2"/>
                </a:solidFill>
              </a:rPr>
              <a:t>:</a:t>
            </a:r>
          </a:p>
          <a:p>
            <a:pPr>
              <a:lnSpc>
                <a:spcPct val="100000"/>
              </a:lnSpc>
              <a:buClrTx/>
              <a:buFont typeface="Wingdings" charset="0"/>
              <a:buChar char="§"/>
            </a:pPr>
            <a:r>
              <a:rPr lang="pt-BR" sz="1200">
                <a:solidFill>
                  <a:schemeClr val="bg2"/>
                </a:solidFill>
              </a:rPr>
              <a:t> Padrões e procedimentos não estabelecidos ou não conhecidos</a:t>
            </a:r>
          </a:p>
        </p:txBody>
      </p:sp>
      <p:sp>
        <p:nvSpPr>
          <p:cNvPr id="2021406" name="AutoShape 30"/>
          <p:cNvSpPr>
            <a:spLocks noChangeArrowheads="1"/>
          </p:cNvSpPr>
          <p:nvPr/>
        </p:nvSpPr>
        <p:spPr bwMode="auto">
          <a:xfrm>
            <a:off x="6934200" y="1538288"/>
            <a:ext cx="2133600" cy="838200"/>
          </a:xfrm>
          <a:prstGeom prst="wedgeRectCallout">
            <a:avLst>
              <a:gd name="adj1" fmla="val -85565"/>
              <a:gd name="adj2" fmla="val -18560"/>
            </a:avLst>
          </a:prstGeom>
          <a:solidFill>
            <a:schemeClr val="bg1"/>
          </a:solidFill>
          <a:ln w="635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100000"/>
              </a:lnSpc>
              <a:buClrTx/>
              <a:buFont typeface="Wingdings" charset="0"/>
              <a:buNone/>
            </a:pPr>
            <a:r>
              <a:rPr lang="pt-BR" sz="1000" b="1">
                <a:solidFill>
                  <a:schemeClr val="bg2"/>
                </a:solidFill>
              </a:rPr>
              <a:t>Desafios usuais</a:t>
            </a:r>
            <a:r>
              <a:rPr lang="pt-BR" sz="1000">
                <a:solidFill>
                  <a:schemeClr val="tx1"/>
                </a:solidFill>
              </a:rPr>
              <a:t> </a:t>
            </a:r>
            <a:r>
              <a:rPr lang="pt-BR" sz="1200" b="1">
                <a:solidFill>
                  <a:schemeClr val="bg2"/>
                </a:solidFill>
              </a:rPr>
              <a:t>:</a:t>
            </a:r>
          </a:p>
          <a:p>
            <a:pPr>
              <a:lnSpc>
                <a:spcPct val="100000"/>
              </a:lnSpc>
              <a:buClrTx/>
              <a:buFont typeface="Wingdings" charset="0"/>
              <a:buChar char="§"/>
            </a:pPr>
            <a:r>
              <a:rPr lang="pt-BR" sz="1200">
                <a:solidFill>
                  <a:schemeClr val="bg2"/>
                </a:solidFill>
              </a:rPr>
              <a:t> falta de skills</a:t>
            </a:r>
          </a:p>
          <a:p>
            <a:pPr>
              <a:lnSpc>
                <a:spcPct val="100000"/>
              </a:lnSpc>
              <a:buClrTx/>
              <a:buFont typeface="Wingdings" charset="0"/>
              <a:buChar char="§"/>
            </a:pPr>
            <a:r>
              <a:rPr lang="pt-BR" sz="1200">
                <a:solidFill>
                  <a:schemeClr val="bg2"/>
                </a:solidFill>
              </a:rPr>
              <a:t> falta de metodologia</a:t>
            </a:r>
          </a:p>
        </p:txBody>
      </p:sp>
      <p:sp>
        <p:nvSpPr>
          <p:cNvPr id="2021407" name="Rectangle 31"/>
          <p:cNvSpPr>
            <a:spLocks noChangeArrowheads="1"/>
          </p:cNvSpPr>
          <p:nvPr/>
        </p:nvSpPr>
        <p:spPr bwMode="gray">
          <a:xfrm>
            <a:off x="228600" y="6186488"/>
            <a:ext cx="242888" cy="180975"/>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2021408" name="Rectangle 32"/>
          <p:cNvSpPr>
            <a:spLocks noChangeArrowheads="1"/>
          </p:cNvSpPr>
          <p:nvPr/>
        </p:nvSpPr>
        <p:spPr bwMode="auto">
          <a:xfrm>
            <a:off x="228600" y="5956300"/>
            <a:ext cx="242888" cy="180975"/>
          </a:xfrm>
          <a:prstGeom prst="rect">
            <a:avLst/>
          </a:prstGeom>
          <a:solidFill>
            <a:srgbClr val="FFFF99"/>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021409" name="Rectangle 33"/>
          <p:cNvSpPr>
            <a:spLocks noChangeArrowheads="1"/>
          </p:cNvSpPr>
          <p:nvPr/>
        </p:nvSpPr>
        <p:spPr bwMode="gray">
          <a:xfrm>
            <a:off x="1371600" y="6197600"/>
            <a:ext cx="242888" cy="180975"/>
          </a:xfrm>
          <a:prstGeom prst="rect">
            <a:avLst/>
          </a:prstGeom>
          <a:solidFill>
            <a:srgbClr val="33CC33"/>
          </a:solidFill>
          <a:ln w="31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2021410" name="Rectangle 34"/>
          <p:cNvSpPr>
            <a:spLocks noChangeArrowheads="1"/>
          </p:cNvSpPr>
          <p:nvPr/>
        </p:nvSpPr>
        <p:spPr bwMode="gray">
          <a:xfrm>
            <a:off x="471488" y="5945188"/>
            <a:ext cx="1128712"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eaLnBrk="0" hangingPunct="0">
              <a:spcBef>
                <a:spcPct val="50000"/>
              </a:spcBef>
              <a:buClrTx/>
              <a:buFontTx/>
              <a:buNone/>
            </a:pPr>
            <a:r>
              <a:rPr lang="pt-BR" sz="1000">
                <a:solidFill>
                  <a:srgbClr val="000000"/>
                </a:solidFill>
              </a:rPr>
              <a:t>Arquitetura</a:t>
            </a:r>
          </a:p>
        </p:txBody>
      </p:sp>
      <p:sp>
        <p:nvSpPr>
          <p:cNvPr id="2021411" name="Rectangle 35"/>
          <p:cNvSpPr>
            <a:spLocks noChangeArrowheads="1"/>
          </p:cNvSpPr>
          <p:nvPr/>
        </p:nvSpPr>
        <p:spPr bwMode="gray">
          <a:xfrm>
            <a:off x="471488" y="6186488"/>
            <a:ext cx="1128712"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eaLnBrk="0" hangingPunct="0">
              <a:spcBef>
                <a:spcPct val="50000"/>
              </a:spcBef>
              <a:buClrTx/>
              <a:buFontTx/>
              <a:buNone/>
            </a:pPr>
            <a:r>
              <a:rPr lang="pt-BR" sz="1000">
                <a:solidFill>
                  <a:srgbClr val="000000"/>
                </a:solidFill>
              </a:rPr>
              <a:t>Capacitação</a:t>
            </a:r>
          </a:p>
        </p:txBody>
      </p:sp>
      <p:sp>
        <p:nvSpPr>
          <p:cNvPr id="2021412" name="Rectangle 36"/>
          <p:cNvSpPr>
            <a:spLocks noChangeArrowheads="1"/>
          </p:cNvSpPr>
          <p:nvPr/>
        </p:nvSpPr>
        <p:spPr bwMode="gray">
          <a:xfrm>
            <a:off x="1614488" y="6186488"/>
            <a:ext cx="1128712"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eaLnBrk="0" hangingPunct="0">
              <a:spcBef>
                <a:spcPct val="50000"/>
              </a:spcBef>
              <a:buClrTx/>
              <a:buFontTx/>
              <a:buNone/>
            </a:pPr>
            <a:r>
              <a:rPr lang="pt-BR" sz="1000">
                <a:solidFill>
                  <a:srgbClr val="000000"/>
                </a:solidFill>
              </a:rPr>
              <a:t>Governança</a:t>
            </a:r>
          </a:p>
        </p:txBody>
      </p:sp>
      <p:sp>
        <p:nvSpPr>
          <p:cNvPr id="2021413" name="Rectangle 37"/>
          <p:cNvSpPr>
            <a:spLocks noChangeArrowheads="1"/>
          </p:cNvSpPr>
          <p:nvPr/>
        </p:nvSpPr>
        <p:spPr bwMode="auto">
          <a:xfrm>
            <a:off x="1371600" y="5956300"/>
            <a:ext cx="242888" cy="180975"/>
          </a:xfrm>
          <a:prstGeom prst="rect">
            <a:avLst/>
          </a:prstGeom>
          <a:solidFill>
            <a:schemeClr val="tx2"/>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021414" name="Rectangle 38"/>
          <p:cNvSpPr>
            <a:spLocks noChangeArrowheads="1"/>
          </p:cNvSpPr>
          <p:nvPr/>
        </p:nvSpPr>
        <p:spPr bwMode="gray">
          <a:xfrm>
            <a:off x="1614488" y="5945188"/>
            <a:ext cx="1128712"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eaLnBrk="0" hangingPunct="0">
              <a:spcBef>
                <a:spcPct val="50000"/>
              </a:spcBef>
              <a:buClrTx/>
              <a:buFontTx/>
              <a:buNone/>
            </a:pPr>
            <a:r>
              <a:rPr lang="pt-BR" sz="1000">
                <a:solidFill>
                  <a:srgbClr val="000000"/>
                </a:solidFill>
              </a:rPr>
              <a:t>Transição</a:t>
            </a:r>
          </a:p>
        </p:txBody>
      </p:sp>
    </p:spTree>
    <p:extLst>
      <p:ext uri="{BB962C8B-B14F-4D97-AF65-F5344CB8AC3E}">
        <p14:creationId xmlns:p14="http://schemas.microsoft.com/office/powerpoint/2010/main" val="259598228"/>
      </p:ext>
    </p:extLst>
  </p:cSld>
  <p:clrMapOvr>
    <a:masterClrMapping/>
  </p:clrMapOvr>
  <p:transition xmlns:p14="http://schemas.microsoft.com/office/powerpoint/2010/main" advTm="3072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21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214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214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21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1403" grpId="0" animBg="1" autoUpdateAnimBg="0"/>
      <p:bldP spid="2021404" grpId="0" animBg="1" autoUpdateAnimBg="0"/>
      <p:bldP spid="2021405" grpId="0" animBg="1" autoUpdateAnimBg="0"/>
      <p:bldP spid="2021406"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153988" y="6502400"/>
            <a:ext cx="1006475" cy="320675"/>
          </a:xfrm>
          <a:prstGeom prst="rect">
            <a:avLst/>
          </a:prstGeom>
        </p:spPr>
        <p:txBody>
          <a:bodyPr/>
          <a:lstStyle/>
          <a:p>
            <a:fld id="{441F1246-362A-164F-9551-EAEDC8BD3363}" type="slidenum">
              <a:rPr lang="en-US"/>
              <a:pPr/>
              <a:t>39</a:t>
            </a:fld>
            <a:endParaRPr lang="en-US"/>
          </a:p>
        </p:txBody>
      </p:sp>
      <p:sp>
        <p:nvSpPr>
          <p:cNvPr id="2023426" name="Rectangle 2"/>
          <p:cNvSpPr>
            <a:spLocks noGrp="1" noChangeArrowheads="1"/>
          </p:cNvSpPr>
          <p:nvPr>
            <p:ph type="title"/>
          </p:nvPr>
        </p:nvSpPr>
        <p:spPr>
          <a:xfrm>
            <a:off x="971600" y="764704"/>
            <a:ext cx="8555037" cy="787400"/>
          </a:xfrm>
        </p:spPr>
        <p:txBody>
          <a:bodyPr/>
          <a:lstStyle/>
          <a:p>
            <a:pPr algn="ctr">
              <a:lnSpc>
                <a:spcPct val="80000"/>
              </a:lnSpc>
            </a:pPr>
            <a:r>
              <a:rPr lang="pt-BR" sz="1900" dirty="0"/>
              <a:t>O escopo de atuação do time de arquitetura desenvolve um ciclo de atividades relacionados a estratégia, definição da arquitetura, liderança, governança e comunicação</a:t>
            </a:r>
            <a:r>
              <a:rPr lang="en-US" sz="1900" dirty="0"/>
              <a:t>:</a:t>
            </a:r>
          </a:p>
        </p:txBody>
      </p:sp>
      <p:pic>
        <p:nvPicPr>
          <p:cNvPr id="20234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22888" y="2265363"/>
            <a:ext cx="3694112" cy="2941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pic>
      <p:sp>
        <p:nvSpPr>
          <p:cNvPr id="2023428" name="Rectangle 4"/>
          <p:cNvSpPr>
            <a:spLocks noChangeArrowheads="1"/>
          </p:cNvSpPr>
          <p:nvPr/>
        </p:nvSpPr>
        <p:spPr bwMode="auto">
          <a:xfrm>
            <a:off x="214313" y="1644650"/>
            <a:ext cx="5106987" cy="370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nSpc>
                <a:spcPct val="100000"/>
              </a:lnSpc>
              <a:spcBef>
                <a:spcPct val="50000"/>
              </a:spcBef>
              <a:buClrTx/>
              <a:buFontTx/>
              <a:buNone/>
            </a:pPr>
            <a:r>
              <a:rPr lang="pt-BR" sz="1400" b="1">
                <a:solidFill>
                  <a:schemeClr val="tx1"/>
                </a:solidFill>
              </a:rPr>
              <a:t>Estratégia </a:t>
            </a:r>
            <a:r>
              <a:rPr lang="pt-BR" sz="1400">
                <a:solidFill>
                  <a:schemeClr val="tx1"/>
                </a:solidFill>
              </a:rPr>
              <a:t>– Contribui para na estratégia, no mínimo, para assegurar que a estratégia foi compreendida para atuar.</a:t>
            </a:r>
          </a:p>
          <a:p>
            <a:pPr>
              <a:lnSpc>
                <a:spcPct val="100000"/>
              </a:lnSpc>
              <a:spcBef>
                <a:spcPct val="50000"/>
              </a:spcBef>
              <a:buClrTx/>
              <a:buFontTx/>
              <a:buNone/>
            </a:pPr>
            <a:r>
              <a:rPr lang="pt-BR" sz="1400" b="1">
                <a:solidFill>
                  <a:schemeClr val="tx1"/>
                </a:solidFill>
              </a:rPr>
              <a:t>Definição da Arquitetura </a:t>
            </a:r>
            <a:r>
              <a:rPr lang="pt-BR" sz="1400">
                <a:solidFill>
                  <a:schemeClr val="tx1"/>
                </a:solidFill>
              </a:rPr>
              <a:t>– Articula o desenvolvimento do modelo futuro, compreende o modelo atual, identifica os gaps e planeja o roadmap para fechar esses gaps;</a:t>
            </a:r>
          </a:p>
          <a:p>
            <a:pPr>
              <a:lnSpc>
                <a:spcPct val="100000"/>
              </a:lnSpc>
              <a:spcBef>
                <a:spcPct val="50000"/>
              </a:spcBef>
              <a:buClrTx/>
              <a:buFontTx/>
              <a:buNone/>
            </a:pPr>
            <a:r>
              <a:rPr lang="pt-BR" sz="1400" b="1">
                <a:solidFill>
                  <a:schemeClr val="tx1"/>
                </a:solidFill>
              </a:rPr>
              <a:t>Liderança</a:t>
            </a:r>
            <a:r>
              <a:rPr lang="pt-BR" sz="1400">
                <a:solidFill>
                  <a:schemeClr val="tx1"/>
                </a:solidFill>
              </a:rPr>
              <a:t> – Coordena o esforço de implantação da arquitetura corporativa e agrega e desenvolve os skills necessários para integração de negócio e TI;</a:t>
            </a:r>
          </a:p>
          <a:p>
            <a:pPr>
              <a:lnSpc>
                <a:spcPct val="100000"/>
              </a:lnSpc>
              <a:spcBef>
                <a:spcPct val="50000"/>
              </a:spcBef>
              <a:buClrTx/>
              <a:buFontTx/>
              <a:buNone/>
            </a:pPr>
            <a:r>
              <a:rPr lang="pt-BR" sz="1400" b="1">
                <a:solidFill>
                  <a:schemeClr val="tx1"/>
                </a:solidFill>
              </a:rPr>
              <a:t>Governança </a:t>
            </a:r>
            <a:r>
              <a:rPr lang="pt-BR" sz="1400">
                <a:solidFill>
                  <a:schemeClr val="tx1"/>
                </a:solidFill>
              </a:rPr>
              <a:t>– Assegura a adoção dos princípios de arquitetura definidos para as disciplinas e estabelece um processo de decisão sobre a utilização de novos componentes;</a:t>
            </a:r>
          </a:p>
          <a:p>
            <a:pPr>
              <a:lnSpc>
                <a:spcPct val="100000"/>
              </a:lnSpc>
              <a:spcBef>
                <a:spcPct val="50000"/>
              </a:spcBef>
              <a:buClrTx/>
              <a:buFontTx/>
              <a:buNone/>
            </a:pPr>
            <a:r>
              <a:rPr lang="pt-BR" sz="1400" b="1">
                <a:solidFill>
                  <a:schemeClr val="tx1"/>
                </a:solidFill>
              </a:rPr>
              <a:t>Comunicação </a:t>
            </a:r>
            <a:r>
              <a:rPr lang="pt-BR" sz="1400">
                <a:solidFill>
                  <a:schemeClr val="tx1"/>
                </a:solidFill>
              </a:rPr>
              <a:t>-  Articula a visão futura e mostra como essa visão se adere ao modelo proposto, retornando feedbacks sobre os progressos alcançados e problemas enfrentados.</a:t>
            </a:r>
            <a:endParaRPr lang="en-US" sz="1400">
              <a:solidFill>
                <a:schemeClr val="tx1"/>
              </a:solidFill>
            </a:endParaRPr>
          </a:p>
        </p:txBody>
      </p:sp>
    </p:spTree>
    <p:extLst>
      <p:ext uri="{BB962C8B-B14F-4D97-AF65-F5344CB8AC3E}">
        <p14:creationId xmlns:p14="http://schemas.microsoft.com/office/powerpoint/2010/main" val="271890687"/>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p:txBody>
          <a:bodyPr/>
          <a:lstStyle/>
          <a:p>
            <a:fld id="{50FD8E43-C36F-DD47-80B2-2DD949BFD5A9}" type="slidenum">
              <a:rPr lang="en-US"/>
              <a:pPr/>
              <a:t>4</a:t>
            </a:fld>
            <a:endParaRPr lang="en-US"/>
          </a:p>
        </p:txBody>
      </p:sp>
      <p:sp>
        <p:nvSpPr>
          <p:cNvPr id="1806338" name="Rectangle 2"/>
          <p:cNvSpPr>
            <a:spLocks noChangeArrowheads="1"/>
          </p:cNvSpPr>
          <p:nvPr/>
        </p:nvSpPr>
        <p:spPr bwMode="auto">
          <a:xfrm>
            <a:off x="1466850" y="1893888"/>
            <a:ext cx="6296025" cy="4202112"/>
          </a:xfrm>
          <a:prstGeom prst="rect">
            <a:avLst/>
          </a:prstGeom>
          <a:noFill/>
          <a:ln w="25400"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6339" name="Rectangle 3"/>
          <p:cNvSpPr>
            <a:spLocks noChangeArrowheads="1"/>
          </p:cNvSpPr>
          <p:nvPr/>
        </p:nvSpPr>
        <p:spPr bwMode="auto">
          <a:xfrm>
            <a:off x="1870075" y="2711450"/>
            <a:ext cx="5519738" cy="781050"/>
          </a:xfrm>
          <a:prstGeom prst="rect">
            <a:avLst/>
          </a:prstGeom>
          <a:solidFill>
            <a:srgbClr val="0033CC"/>
          </a:solidFill>
          <a:ln w="25400" cap="sq">
            <a:solidFill>
              <a:srgbClr val="00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9820" tIns="54909" rIns="109820" bIns="54909" anchor="ctr"/>
          <a:lstStyle/>
          <a:p>
            <a:pPr algn="ctr" defTabSz="915988">
              <a:lnSpc>
                <a:spcPct val="100000"/>
              </a:lnSpc>
              <a:buClrTx/>
              <a:buFontTx/>
              <a:buNone/>
            </a:pPr>
            <a:r>
              <a:rPr lang="en-US" b="1">
                <a:latin typeface="Verdana" charset="0"/>
              </a:rPr>
              <a:t>Arquitetura de Negócio</a:t>
            </a:r>
          </a:p>
        </p:txBody>
      </p:sp>
      <p:sp>
        <p:nvSpPr>
          <p:cNvPr id="1806340" name="Rectangle 4"/>
          <p:cNvSpPr>
            <a:spLocks noChangeArrowheads="1"/>
          </p:cNvSpPr>
          <p:nvPr/>
        </p:nvSpPr>
        <p:spPr bwMode="auto">
          <a:xfrm>
            <a:off x="1870075" y="3700463"/>
            <a:ext cx="2627313" cy="1042987"/>
          </a:xfrm>
          <a:prstGeom prst="rect">
            <a:avLst/>
          </a:prstGeom>
          <a:solidFill>
            <a:srgbClr val="0033CC"/>
          </a:solidFill>
          <a:ln w="25400" cap="sq">
            <a:solidFill>
              <a:srgbClr val="00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9820" tIns="54909" rIns="109820" bIns="54909" anchor="ctr"/>
          <a:lstStyle/>
          <a:p>
            <a:pPr algn="ctr" defTabSz="915988">
              <a:lnSpc>
                <a:spcPct val="100000"/>
              </a:lnSpc>
              <a:buClrTx/>
              <a:buFontTx/>
              <a:buNone/>
            </a:pPr>
            <a:r>
              <a:rPr lang="en-US" b="1">
                <a:latin typeface="Verdana" charset="0"/>
              </a:rPr>
              <a:t>Arquitetura de </a:t>
            </a:r>
          </a:p>
          <a:p>
            <a:pPr algn="ctr" defTabSz="915988">
              <a:lnSpc>
                <a:spcPct val="100000"/>
              </a:lnSpc>
              <a:buClrTx/>
              <a:buFontTx/>
              <a:buNone/>
            </a:pPr>
            <a:r>
              <a:rPr lang="en-US" b="1">
                <a:latin typeface="Verdana" charset="0"/>
              </a:rPr>
              <a:t>Informação </a:t>
            </a:r>
          </a:p>
          <a:p>
            <a:pPr algn="ctr" defTabSz="915988">
              <a:lnSpc>
                <a:spcPct val="100000"/>
              </a:lnSpc>
              <a:buClrTx/>
              <a:buFontTx/>
              <a:buNone/>
            </a:pPr>
            <a:r>
              <a:rPr lang="en-US" b="1">
                <a:latin typeface="Verdana" charset="0"/>
              </a:rPr>
              <a:t>(ou dados)</a:t>
            </a:r>
          </a:p>
        </p:txBody>
      </p:sp>
      <p:sp>
        <p:nvSpPr>
          <p:cNvPr id="1806341" name="Rectangle 5"/>
          <p:cNvSpPr>
            <a:spLocks noChangeArrowheads="1"/>
          </p:cNvSpPr>
          <p:nvPr/>
        </p:nvSpPr>
        <p:spPr bwMode="auto">
          <a:xfrm>
            <a:off x="4625975" y="3692525"/>
            <a:ext cx="2717800" cy="1042988"/>
          </a:xfrm>
          <a:prstGeom prst="rect">
            <a:avLst/>
          </a:prstGeom>
          <a:solidFill>
            <a:srgbClr val="0033CC"/>
          </a:solidFill>
          <a:ln w="25400" cap="sq">
            <a:solidFill>
              <a:srgbClr val="00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9820" tIns="54909" rIns="109820" bIns="54909" anchor="ctr"/>
          <a:lstStyle/>
          <a:p>
            <a:pPr algn="ctr" defTabSz="915988">
              <a:lnSpc>
                <a:spcPct val="100000"/>
              </a:lnSpc>
              <a:buClrTx/>
              <a:buFontTx/>
              <a:buNone/>
            </a:pPr>
            <a:r>
              <a:rPr lang="en-US" b="1">
                <a:latin typeface="Verdana" charset="0"/>
              </a:rPr>
              <a:t>Arquitetura de </a:t>
            </a:r>
          </a:p>
          <a:p>
            <a:pPr algn="ctr" defTabSz="915988">
              <a:lnSpc>
                <a:spcPct val="100000"/>
              </a:lnSpc>
              <a:buClrTx/>
              <a:buFontTx/>
              <a:buNone/>
            </a:pPr>
            <a:r>
              <a:rPr lang="en-US" b="1">
                <a:latin typeface="Verdana" charset="0"/>
              </a:rPr>
              <a:t>Aplicação </a:t>
            </a:r>
          </a:p>
          <a:p>
            <a:pPr algn="ctr" defTabSz="915988">
              <a:lnSpc>
                <a:spcPct val="100000"/>
              </a:lnSpc>
              <a:buClrTx/>
              <a:buFontTx/>
              <a:buNone/>
            </a:pPr>
            <a:r>
              <a:rPr lang="en-US" b="1">
                <a:latin typeface="Verdana" charset="0"/>
              </a:rPr>
              <a:t>(ou sistemas)</a:t>
            </a:r>
          </a:p>
        </p:txBody>
      </p:sp>
      <p:sp>
        <p:nvSpPr>
          <p:cNvPr id="1806342" name="Rectangle 6"/>
          <p:cNvSpPr>
            <a:spLocks noChangeArrowheads="1"/>
          </p:cNvSpPr>
          <p:nvPr/>
        </p:nvSpPr>
        <p:spPr bwMode="auto">
          <a:xfrm>
            <a:off x="1870075" y="5056188"/>
            <a:ext cx="5519738" cy="779462"/>
          </a:xfrm>
          <a:prstGeom prst="rect">
            <a:avLst/>
          </a:prstGeom>
          <a:solidFill>
            <a:srgbClr val="0033CC"/>
          </a:solidFill>
          <a:ln w="25400" cap="sq">
            <a:solidFill>
              <a:srgbClr val="00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9820" tIns="54909" rIns="109820" bIns="54909" anchor="ctr"/>
          <a:lstStyle/>
          <a:p>
            <a:pPr algn="ctr" defTabSz="915988">
              <a:lnSpc>
                <a:spcPct val="100000"/>
              </a:lnSpc>
              <a:buClrTx/>
              <a:buFontTx/>
              <a:buNone/>
            </a:pPr>
            <a:r>
              <a:rPr lang="en-US" b="1">
                <a:latin typeface="Verdana" charset="0"/>
              </a:rPr>
              <a:t>Arquitetura de Infra-estrutura</a:t>
            </a:r>
          </a:p>
          <a:p>
            <a:pPr algn="ctr" defTabSz="915988">
              <a:lnSpc>
                <a:spcPct val="100000"/>
              </a:lnSpc>
              <a:buClrTx/>
              <a:buFontTx/>
              <a:buNone/>
            </a:pPr>
            <a:r>
              <a:rPr lang="en-US" b="1">
                <a:latin typeface="Verdana" charset="0"/>
              </a:rPr>
              <a:t>(ou tecnologia)</a:t>
            </a:r>
          </a:p>
        </p:txBody>
      </p:sp>
      <p:sp>
        <p:nvSpPr>
          <p:cNvPr id="1806343" name="Rectangle 7"/>
          <p:cNvSpPr>
            <a:spLocks noGrp="1" noChangeArrowheads="1"/>
          </p:cNvSpPr>
          <p:nvPr>
            <p:ph type="title"/>
          </p:nvPr>
        </p:nvSpPr>
        <p:spPr>
          <a:xfrm>
            <a:off x="2483768" y="188640"/>
            <a:ext cx="8245475" cy="498475"/>
          </a:xfrm>
        </p:spPr>
        <p:txBody>
          <a:bodyPr/>
          <a:lstStyle/>
          <a:p>
            <a:pPr defTabSz="762000"/>
            <a:r>
              <a:rPr lang="pt-BR" sz="3200" b="1" dirty="0" smtClean="0"/>
              <a:t>Revisão: Arquitetura </a:t>
            </a:r>
            <a:r>
              <a:rPr lang="pt-BR" sz="3200" b="1" dirty="0"/>
              <a:t>Corporativa </a:t>
            </a:r>
          </a:p>
        </p:txBody>
      </p:sp>
      <p:sp>
        <p:nvSpPr>
          <p:cNvPr id="1806344" name="Rectangle 8"/>
          <p:cNvSpPr>
            <a:spLocks noGrp="1" noChangeArrowheads="1"/>
          </p:cNvSpPr>
          <p:nvPr>
            <p:ph type="body" sz="half" idx="1"/>
          </p:nvPr>
        </p:nvSpPr>
        <p:spPr>
          <a:xfrm>
            <a:off x="1368425" y="1124744"/>
            <a:ext cx="7775575" cy="485775"/>
          </a:xfrm>
        </p:spPr>
        <p:txBody>
          <a:bodyPr/>
          <a:lstStyle/>
          <a:p>
            <a:pPr marL="285750" indent="-285750" defTabSz="762000"/>
            <a:r>
              <a:rPr lang="pt-BR" sz="2000" dirty="0"/>
              <a:t>Uma composição de Arquiteturas...</a:t>
            </a:r>
          </a:p>
        </p:txBody>
      </p:sp>
      <p:sp>
        <p:nvSpPr>
          <p:cNvPr id="1806345" name="Rectangle 9"/>
          <p:cNvSpPr>
            <a:spLocks noChangeArrowheads="1"/>
          </p:cNvSpPr>
          <p:nvPr/>
        </p:nvSpPr>
        <p:spPr bwMode="auto">
          <a:xfrm>
            <a:off x="1870075" y="1928813"/>
            <a:ext cx="5519738" cy="636587"/>
          </a:xfrm>
          <a:prstGeom prst="rect">
            <a:avLst/>
          </a:prstGeom>
          <a:solidFill>
            <a:schemeClr val="bg1"/>
          </a:solidFill>
          <a:ln>
            <a:noFill/>
          </a:ln>
          <a:effectLst/>
          <a:extLst>
            <a:ext uri="{91240B29-F687-4f45-9708-019B960494DF}">
              <a14:hiddenLine xmlns:a14="http://schemas.microsoft.com/office/drawing/2010/main" w="25400" cap="sq">
                <a:solidFill>
                  <a:srgbClr val="0000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9820" tIns="54909" rIns="109820" bIns="54909" anchor="ctr"/>
          <a:lstStyle/>
          <a:p>
            <a:pPr algn="ctr" defTabSz="915988">
              <a:lnSpc>
                <a:spcPct val="100000"/>
              </a:lnSpc>
              <a:buClrTx/>
              <a:buFontTx/>
              <a:buNone/>
            </a:pPr>
            <a:r>
              <a:rPr lang="en-US" sz="2200" b="1">
                <a:solidFill>
                  <a:schemeClr val="tx1"/>
                </a:solidFill>
                <a:latin typeface="Verdana" charset="0"/>
              </a:rPr>
              <a:t>Arquitetura Corporativa</a:t>
            </a:r>
          </a:p>
        </p:txBody>
      </p:sp>
    </p:spTree>
    <p:extLst>
      <p:ext uri="{BB962C8B-B14F-4D97-AF65-F5344CB8AC3E}">
        <p14:creationId xmlns:p14="http://schemas.microsoft.com/office/powerpoint/2010/main" val="3962364318"/>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fld id="{61766785-40CF-6F4D-B029-759E1A74C55A}" type="slidenum">
              <a:rPr lang="en-US"/>
              <a:pPr/>
              <a:t>40</a:t>
            </a:fld>
            <a:endParaRPr lang="en-US"/>
          </a:p>
        </p:txBody>
      </p:sp>
      <p:sp>
        <p:nvSpPr>
          <p:cNvPr id="2035714" name="Rectangle 2"/>
          <p:cNvSpPr>
            <a:spLocks noGrp="1" noChangeArrowheads="1"/>
          </p:cNvSpPr>
          <p:nvPr>
            <p:ph type="title"/>
          </p:nvPr>
        </p:nvSpPr>
        <p:spPr>
          <a:xfrm>
            <a:off x="1403648" y="260648"/>
            <a:ext cx="8990012" cy="449262"/>
          </a:xfrm>
        </p:spPr>
        <p:txBody>
          <a:bodyPr/>
          <a:lstStyle/>
          <a:p>
            <a:pPr algn="ctr"/>
            <a:r>
              <a:rPr lang="en-US" sz="3200" b="1" dirty="0" err="1"/>
              <a:t>Papéis</a:t>
            </a:r>
            <a:r>
              <a:rPr lang="en-US" sz="3200" b="1" dirty="0"/>
              <a:t> e </a:t>
            </a:r>
            <a:r>
              <a:rPr lang="en-US" sz="3200" b="1" dirty="0" err="1"/>
              <a:t>Responsabilidades</a:t>
            </a:r>
            <a:endParaRPr lang="en-US" sz="3200" b="1" dirty="0"/>
          </a:p>
        </p:txBody>
      </p:sp>
      <p:sp>
        <p:nvSpPr>
          <p:cNvPr id="2035715" name="Rectangle 3"/>
          <p:cNvSpPr>
            <a:spLocks noChangeArrowheads="1"/>
          </p:cNvSpPr>
          <p:nvPr/>
        </p:nvSpPr>
        <p:spPr bwMode="auto">
          <a:xfrm>
            <a:off x="404813" y="1111250"/>
            <a:ext cx="87153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buClrTx/>
              <a:buFontTx/>
              <a:buNone/>
            </a:pPr>
            <a:r>
              <a:rPr lang="pt-BR" sz="2200">
                <a:solidFill>
                  <a:schemeClr val="tx2"/>
                </a:solidFill>
              </a:rPr>
              <a:t>Ao construir um processo de Arquitetura, é essencial considerar que:</a:t>
            </a:r>
          </a:p>
        </p:txBody>
      </p:sp>
      <p:sp>
        <p:nvSpPr>
          <p:cNvPr id="2035716" name="Rectangle 4"/>
          <p:cNvSpPr>
            <a:spLocks noChangeArrowheads="1"/>
          </p:cNvSpPr>
          <p:nvPr/>
        </p:nvSpPr>
        <p:spPr bwMode="auto">
          <a:xfrm>
            <a:off x="144463" y="1555750"/>
            <a:ext cx="4672012" cy="510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lstStyle/>
          <a:p>
            <a:pPr marL="342900" indent="-342900">
              <a:lnSpc>
                <a:spcPct val="100000"/>
              </a:lnSpc>
              <a:spcBef>
                <a:spcPct val="35000"/>
              </a:spcBef>
              <a:spcAft>
                <a:spcPct val="15000"/>
              </a:spcAft>
              <a:buFont typeface="Wingdings" charset="0"/>
              <a:buChar char="§"/>
            </a:pPr>
            <a:r>
              <a:rPr lang="pt-BR" b="1">
                <a:solidFill>
                  <a:schemeClr val="tx1"/>
                </a:solidFill>
              </a:rPr>
              <a:t>A comunidade de “arquitetos” é sempre maior que a área encarregada de gerenciar a Arquitetura;</a:t>
            </a:r>
          </a:p>
          <a:p>
            <a:pPr marL="342900" indent="-342900">
              <a:lnSpc>
                <a:spcPct val="100000"/>
              </a:lnSpc>
              <a:spcBef>
                <a:spcPct val="35000"/>
              </a:spcBef>
              <a:spcAft>
                <a:spcPct val="15000"/>
              </a:spcAft>
              <a:buFont typeface="Wingdings" charset="0"/>
              <a:buChar char="§"/>
            </a:pPr>
            <a:r>
              <a:rPr lang="pt-BR" b="1">
                <a:solidFill>
                  <a:schemeClr val="tx1"/>
                </a:solidFill>
              </a:rPr>
              <a:t>Um processo de arquitetura transcende as atividades realizadas por uma área de arquitetura;</a:t>
            </a:r>
          </a:p>
          <a:p>
            <a:pPr marL="342900" indent="-342900">
              <a:lnSpc>
                <a:spcPct val="100000"/>
              </a:lnSpc>
              <a:spcBef>
                <a:spcPct val="35000"/>
              </a:spcBef>
              <a:spcAft>
                <a:spcPct val="15000"/>
              </a:spcAft>
              <a:buFont typeface="Wingdings" charset="0"/>
              <a:buChar char="§"/>
            </a:pPr>
            <a:r>
              <a:rPr lang="pt-BR" b="1">
                <a:solidFill>
                  <a:schemeClr val="tx1"/>
                </a:solidFill>
              </a:rPr>
              <a:t>Um processo de arquitetura tem maior potencial de benefícios se for parte de uma iniciativa ou esforço corporativo.  Isto significa atribuir e distribuir responsabilidades sobre as funções de arquitetura, não apenas fora da área de Arquitetura, mas principalmente fora de TI.</a:t>
            </a:r>
          </a:p>
          <a:p>
            <a:pPr marL="342900" indent="-342900">
              <a:lnSpc>
                <a:spcPct val="100000"/>
              </a:lnSpc>
              <a:spcBef>
                <a:spcPct val="35000"/>
              </a:spcBef>
              <a:spcAft>
                <a:spcPct val="15000"/>
              </a:spcAft>
              <a:buFont typeface="Wingdings" charset="0"/>
              <a:buChar char="§"/>
            </a:pPr>
            <a:endParaRPr lang="en-US" sz="1600" b="1">
              <a:solidFill>
                <a:schemeClr val="tx1"/>
              </a:solidFill>
            </a:endParaRPr>
          </a:p>
        </p:txBody>
      </p:sp>
      <p:sp>
        <p:nvSpPr>
          <p:cNvPr id="2035717" name="Oval 5"/>
          <p:cNvSpPr>
            <a:spLocks noChangeArrowheads="1"/>
          </p:cNvSpPr>
          <p:nvPr/>
        </p:nvSpPr>
        <p:spPr bwMode="auto">
          <a:xfrm>
            <a:off x="4822825" y="1903413"/>
            <a:ext cx="4216400" cy="4140200"/>
          </a:xfrm>
          <a:prstGeom prst="ellipse">
            <a:avLst/>
          </a:prstGeom>
          <a:solidFill>
            <a:srgbClr val="87D7AF"/>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35718" name="Oval 6"/>
          <p:cNvSpPr>
            <a:spLocks noChangeArrowheads="1"/>
          </p:cNvSpPr>
          <p:nvPr/>
        </p:nvSpPr>
        <p:spPr bwMode="auto">
          <a:xfrm>
            <a:off x="4975225" y="2384425"/>
            <a:ext cx="3343275" cy="3498850"/>
          </a:xfrm>
          <a:prstGeom prst="ellipse">
            <a:avLst/>
          </a:prstGeom>
          <a:solidFill>
            <a:srgbClr val="D9FFFF"/>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35719" name="Oval 7"/>
          <p:cNvSpPr>
            <a:spLocks noChangeArrowheads="1"/>
          </p:cNvSpPr>
          <p:nvPr/>
        </p:nvSpPr>
        <p:spPr bwMode="auto">
          <a:xfrm>
            <a:off x="5106988" y="3344863"/>
            <a:ext cx="2097087" cy="2058987"/>
          </a:xfrm>
          <a:prstGeom prst="ellipse">
            <a:avLst/>
          </a:prstGeom>
          <a:solidFill>
            <a:srgbClr val="9DFFFF"/>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35720" name="Oval 8"/>
          <p:cNvSpPr>
            <a:spLocks noChangeArrowheads="1"/>
          </p:cNvSpPr>
          <p:nvPr/>
        </p:nvSpPr>
        <p:spPr bwMode="auto">
          <a:xfrm>
            <a:off x="5418138" y="4138613"/>
            <a:ext cx="1309687" cy="892175"/>
          </a:xfrm>
          <a:prstGeom prst="ellipse">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 typeface="Wingdings" charset="0"/>
              <a:buNone/>
            </a:pPr>
            <a:r>
              <a:rPr lang="pt-BR" sz="1400">
                <a:solidFill>
                  <a:srgbClr val="FFFFFF"/>
                </a:solidFill>
              </a:rPr>
              <a:t>Grupo de </a:t>
            </a:r>
            <a:br>
              <a:rPr lang="pt-BR" sz="1400">
                <a:solidFill>
                  <a:srgbClr val="FFFFFF"/>
                </a:solidFill>
              </a:rPr>
            </a:br>
            <a:r>
              <a:rPr lang="pt-BR" sz="1400">
                <a:solidFill>
                  <a:srgbClr val="FFFFFF"/>
                </a:solidFill>
              </a:rPr>
              <a:t>Revisão da</a:t>
            </a:r>
            <a:br>
              <a:rPr lang="pt-BR" sz="1400">
                <a:solidFill>
                  <a:srgbClr val="FFFFFF"/>
                </a:solidFill>
              </a:rPr>
            </a:br>
            <a:r>
              <a:rPr lang="pt-BR" sz="1400">
                <a:solidFill>
                  <a:srgbClr val="FFFFFF"/>
                </a:solidFill>
              </a:rPr>
              <a:t>Arquitetura</a:t>
            </a:r>
            <a:endParaRPr lang="en-US" sz="1400">
              <a:solidFill>
                <a:srgbClr val="FFFFFF"/>
              </a:solidFill>
            </a:endParaRPr>
          </a:p>
        </p:txBody>
      </p:sp>
      <p:sp>
        <p:nvSpPr>
          <p:cNvPr id="2035721" name="Text Box 9"/>
          <p:cNvSpPr txBox="1">
            <a:spLocks noChangeArrowheads="1"/>
          </p:cNvSpPr>
          <p:nvPr/>
        </p:nvSpPr>
        <p:spPr bwMode="auto">
          <a:xfrm>
            <a:off x="5630863" y="3452813"/>
            <a:ext cx="127952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buClrTx/>
              <a:buFont typeface="Wingdings" charset="0"/>
              <a:buNone/>
            </a:pPr>
            <a:r>
              <a:rPr lang="pt-BR" sz="1600" b="1">
                <a:solidFill>
                  <a:schemeClr val="tx1"/>
                </a:solidFill>
              </a:rPr>
              <a:t>Grupo de</a:t>
            </a:r>
            <a:br>
              <a:rPr lang="pt-BR" sz="1600" b="1">
                <a:solidFill>
                  <a:schemeClr val="tx1"/>
                </a:solidFill>
              </a:rPr>
            </a:br>
            <a:r>
              <a:rPr lang="pt-BR" sz="1600" b="1">
                <a:solidFill>
                  <a:schemeClr val="tx1"/>
                </a:solidFill>
              </a:rPr>
              <a:t>Arquitetura</a:t>
            </a:r>
            <a:endParaRPr lang="en-US" sz="1600" b="1">
              <a:solidFill>
                <a:schemeClr val="tx1"/>
              </a:solidFill>
            </a:endParaRPr>
          </a:p>
        </p:txBody>
      </p:sp>
      <p:sp>
        <p:nvSpPr>
          <p:cNvPr id="2035722" name="Oval 10"/>
          <p:cNvSpPr>
            <a:spLocks noChangeArrowheads="1"/>
          </p:cNvSpPr>
          <p:nvPr/>
        </p:nvSpPr>
        <p:spPr bwMode="auto">
          <a:xfrm>
            <a:off x="6640513" y="2894013"/>
            <a:ext cx="1179512" cy="685800"/>
          </a:xfrm>
          <a:prstGeom prst="ellipse">
            <a:avLst/>
          </a:prstGeom>
          <a:solidFill>
            <a:srgbClr val="006666"/>
          </a:solidFill>
          <a:ln w="63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 typeface="Wingdings" charset="0"/>
              <a:buNone/>
            </a:pPr>
            <a:endParaRPr lang="pt-BR" sz="1000">
              <a:solidFill>
                <a:srgbClr val="FFFFFF"/>
              </a:solidFill>
            </a:endParaRPr>
          </a:p>
        </p:txBody>
      </p:sp>
      <p:sp>
        <p:nvSpPr>
          <p:cNvPr id="2035723" name="Text Box 11"/>
          <p:cNvSpPr txBox="1">
            <a:spLocks noChangeArrowheads="1"/>
          </p:cNvSpPr>
          <p:nvPr/>
        </p:nvSpPr>
        <p:spPr bwMode="auto">
          <a:xfrm>
            <a:off x="6672263" y="3048000"/>
            <a:ext cx="11477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100000"/>
              </a:lnSpc>
              <a:buClrTx/>
              <a:buFont typeface="Wingdings" charset="0"/>
              <a:buNone/>
            </a:pPr>
            <a:r>
              <a:rPr lang="pt-BR" sz="1000" b="1">
                <a:solidFill>
                  <a:srgbClr val="FFFFFF"/>
                </a:solidFill>
              </a:rPr>
              <a:t>Multiplicadores </a:t>
            </a:r>
          </a:p>
          <a:p>
            <a:pPr algn="ctr">
              <a:lnSpc>
                <a:spcPct val="100000"/>
              </a:lnSpc>
              <a:buClrTx/>
              <a:buFont typeface="Wingdings" charset="0"/>
              <a:buNone/>
            </a:pPr>
            <a:r>
              <a:rPr lang="pt-BR" sz="1000" b="1">
                <a:solidFill>
                  <a:srgbClr val="FFFFFF"/>
                </a:solidFill>
              </a:rPr>
              <a:t>de Arquitetura</a:t>
            </a:r>
            <a:endParaRPr lang="en-US" sz="1000" b="1">
              <a:solidFill>
                <a:srgbClr val="FFFFFF"/>
              </a:solidFill>
            </a:endParaRPr>
          </a:p>
        </p:txBody>
      </p:sp>
      <p:sp>
        <p:nvSpPr>
          <p:cNvPr id="2035724" name="Text Box 12"/>
          <p:cNvSpPr txBox="1">
            <a:spLocks noChangeArrowheads="1"/>
          </p:cNvSpPr>
          <p:nvPr/>
        </p:nvSpPr>
        <p:spPr bwMode="auto">
          <a:xfrm>
            <a:off x="5686425" y="2589213"/>
            <a:ext cx="14747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buClrTx/>
              <a:buFont typeface="Wingdings" charset="0"/>
              <a:buNone/>
            </a:pPr>
            <a:r>
              <a:rPr lang="pt-BR" sz="1400" b="1">
                <a:solidFill>
                  <a:schemeClr val="tx1"/>
                </a:solidFill>
              </a:rPr>
              <a:t>Áreas Afetadas</a:t>
            </a:r>
            <a:endParaRPr lang="en-US" sz="1400" b="1">
              <a:solidFill>
                <a:schemeClr val="tx1"/>
              </a:solidFill>
            </a:endParaRPr>
          </a:p>
        </p:txBody>
      </p:sp>
      <p:sp>
        <p:nvSpPr>
          <p:cNvPr id="2035725" name="Text Box 13"/>
          <p:cNvSpPr txBox="1">
            <a:spLocks noChangeArrowheads="1"/>
          </p:cNvSpPr>
          <p:nvPr/>
        </p:nvSpPr>
        <p:spPr bwMode="auto">
          <a:xfrm>
            <a:off x="5989638" y="2109788"/>
            <a:ext cx="19462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buClrTx/>
              <a:buFont typeface="Wingdings" charset="0"/>
              <a:buNone/>
            </a:pPr>
            <a:r>
              <a:rPr lang="pt-BR" sz="1400" b="1">
                <a:solidFill>
                  <a:schemeClr val="tx1"/>
                </a:solidFill>
              </a:rPr>
              <a:t>Usuários de Negócio</a:t>
            </a:r>
            <a:endParaRPr lang="en-US" sz="1400" b="1">
              <a:solidFill>
                <a:schemeClr val="tx1"/>
              </a:solidFill>
            </a:endParaRPr>
          </a:p>
        </p:txBody>
      </p:sp>
    </p:spTree>
    <p:extLst>
      <p:ext uri="{BB962C8B-B14F-4D97-AF65-F5344CB8AC3E}">
        <p14:creationId xmlns:p14="http://schemas.microsoft.com/office/powerpoint/2010/main" val="3450751131"/>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9B0D61C-1463-B940-BC07-4AB468B76C05}" type="slidenum">
              <a:rPr lang="en-US"/>
              <a:pPr/>
              <a:t>41</a:t>
            </a:fld>
            <a:endParaRPr lang="en-US"/>
          </a:p>
        </p:txBody>
      </p:sp>
      <p:sp>
        <p:nvSpPr>
          <p:cNvPr id="2041858" name="Rectangle 2"/>
          <p:cNvSpPr>
            <a:spLocks noGrp="1" noChangeArrowheads="1"/>
          </p:cNvSpPr>
          <p:nvPr>
            <p:ph type="title"/>
          </p:nvPr>
        </p:nvSpPr>
        <p:spPr>
          <a:xfrm>
            <a:off x="2771800" y="116632"/>
            <a:ext cx="8877300" cy="498475"/>
          </a:xfrm>
        </p:spPr>
        <p:txBody>
          <a:bodyPr/>
          <a:lstStyle/>
          <a:p>
            <a:r>
              <a:rPr lang="en-US" sz="3600" dirty="0" err="1"/>
              <a:t>Papéis</a:t>
            </a:r>
            <a:r>
              <a:rPr lang="en-US" sz="3600" dirty="0"/>
              <a:t> e </a:t>
            </a:r>
            <a:r>
              <a:rPr lang="en-US" sz="3600" dirty="0" err="1"/>
              <a:t>Responsabilidades</a:t>
            </a:r>
            <a:r>
              <a:rPr lang="en-US" sz="3600" dirty="0"/>
              <a:t> </a:t>
            </a:r>
            <a:r>
              <a:rPr lang="en-US" sz="3600" dirty="0" smtClean="0"/>
              <a:t/>
            </a:r>
            <a:br>
              <a:rPr lang="en-US" sz="3600" dirty="0" smtClean="0"/>
            </a:br>
            <a:r>
              <a:rPr lang="en-US" sz="3600" dirty="0" smtClean="0"/>
              <a:t>– </a:t>
            </a:r>
            <a:r>
              <a:rPr lang="en-US" sz="3600" dirty="0" err="1"/>
              <a:t>Melhores</a:t>
            </a:r>
            <a:r>
              <a:rPr lang="en-US" sz="3600" dirty="0"/>
              <a:t> </a:t>
            </a:r>
            <a:r>
              <a:rPr lang="en-US" sz="3600" dirty="0" err="1"/>
              <a:t>Práticas</a:t>
            </a:r>
            <a:r>
              <a:rPr lang="en-US" sz="3600" dirty="0"/>
              <a:t> </a:t>
            </a:r>
          </a:p>
        </p:txBody>
      </p:sp>
      <p:sp>
        <p:nvSpPr>
          <p:cNvPr id="2041859" name="Rectangle 3"/>
          <p:cNvSpPr>
            <a:spLocks noChangeArrowheads="1"/>
          </p:cNvSpPr>
          <p:nvPr/>
        </p:nvSpPr>
        <p:spPr bwMode="auto">
          <a:xfrm>
            <a:off x="376238" y="1409700"/>
            <a:ext cx="8580437" cy="472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Tx/>
              <a:buNone/>
            </a:pPr>
            <a:endParaRPr lang="pt-BR" sz="2400" b="1">
              <a:solidFill>
                <a:schemeClr val="tx1"/>
              </a:solidFill>
            </a:endParaRPr>
          </a:p>
        </p:txBody>
      </p:sp>
      <p:sp>
        <p:nvSpPr>
          <p:cNvPr id="2041860" name="Text Box 4"/>
          <p:cNvSpPr txBox="1">
            <a:spLocks noChangeArrowheads="1"/>
          </p:cNvSpPr>
          <p:nvPr/>
        </p:nvSpPr>
        <p:spPr bwMode="auto">
          <a:xfrm>
            <a:off x="412750" y="1414463"/>
            <a:ext cx="82296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Arial" charset="0"/>
                <a:ea typeface="ＭＳ Ｐゴシック" charset="0"/>
                <a:cs typeface="Arial" charset="0"/>
              </a:defRPr>
            </a:lvl1pPr>
            <a:lvl2pPr marL="800100" indent="-342900">
              <a:defRPr>
                <a:solidFill>
                  <a:schemeClr val="tx1"/>
                </a:solidFill>
                <a:latin typeface="Arial" charset="0"/>
                <a:ea typeface="Arial" charset="0"/>
                <a:cs typeface="Arial" charset="0"/>
              </a:defRPr>
            </a:lvl2pPr>
            <a:lvl3pPr marL="1257300" indent="-342900">
              <a:defRPr>
                <a:solidFill>
                  <a:schemeClr val="tx1"/>
                </a:solidFill>
                <a:latin typeface="Arial" charset="0"/>
                <a:ea typeface="Arial" charset="0"/>
                <a:cs typeface="Arial" charset="0"/>
              </a:defRPr>
            </a:lvl3pPr>
            <a:lvl4pPr marL="1714500" indent="-342900">
              <a:defRPr>
                <a:solidFill>
                  <a:schemeClr val="tx1"/>
                </a:solidFill>
                <a:latin typeface="Arial" charset="0"/>
                <a:ea typeface="Arial" charset="0"/>
                <a:cs typeface="Arial" charset="0"/>
              </a:defRPr>
            </a:lvl4pPr>
            <a:lvl5pPr marL="2171700" indent="-342900">
              <a:defRPr>
                <a:solidFill>
                  <a:schemeClr val="tx1"/>
                </a:solidFill>
                <a:latin typeface="Arial" charset="0"/>
                <a:ea typeface="Arial" charset="0"/>
                <a:cs typeface="Arial" charset="0"/>
              </a:defRPr>
            </a:lvl5pPr>
            <a:lvl6pPr marL="2628900" indent="-342900" fontAlgn="base">
              <a:spcBef>
                <a:spcPct val="0"/>
              </a:spcBef>
              <a:spcAft>
                <a:spcPct val="0"/>
              </a:spcAft>
              <a:defRPr>
                <a:solidFill>
                  <a:schemeClr val="tx1"/>
                </a:solidFill>
                <a:latin typeface="Arial" charset="0"/>
                <a:ea typeface="Arial" charset="0"/>
                <a:cs typeface="Arial" charset="0"/>
              </a:defRPr>
            </a:lvl6pPr>
            <a:lvl7pPr marL="3086100" indent="-342900" fontAlgn="base">
              <a:spcBef>
                <a:spcPct val="0"/>
              </a:spcBef>
              <a:spcAft>
                <a:spcPct val="0"/>
              </a:spcAft>
              <a:defRPr>
                <a:solidFill>
                  <a:schemeClr val="tx1"/>
                </a:solidFill>
                <a:latin typeface="Arial" charset="0"/>
                <a:ea typeface="Arial" charset="0"/>
                <a:cs typeface="Arial" charset="0"/>
              </a:defRPr>
            </a:lvl7pPr>
            <a:lvl8pPr marL="3543300" indent="-342900" fontAlgn="base">
              <a:spcBef>
                <a:spcPct val="0"/>
              </a:spcBef>
              <a:spcAft>
                <a:spcPct val="0"/>
              </a:spcAft>
              <a:defRPr>
                <a:solidFill>
                  <a:schemeClr val="tx1"/>
                </a:solidFill>
                <a:latin typeface="Arial" charset="0"/>
                <a:ea typeface="Arial" charset="0"/>
                <a:cs typeface="Arial" charset="0"/>
              </a:defRPr>
            </a:lvl8pPr>
            <a:lvl9pPr marL="4000500" indent="-342900" fontAlgn="base">
              <a:spcBef>
                <a:spcPct val="0"/>
              </a:spcBef>
              <a:spcAft>
                <a:spcPct val="0"/>
              </a:spcAft>
              <a:defRPr>
                <a:solidFill>
                  <a:schemeClr val="tx1"/>
                </a:solidFill>
                <a:latin typeface="Arial" charset="0"/>
                <a:ea typeface="Arial" charset="0"/>
                <a:cs typeface="Arial" charset="0"/>
              </a:defRPr>
            </a:lvl9pPr>
          </a:lstStyle>
          <a:p>
            <a:pPr>
              <a:lnSpc>
                <a:spcPct val="100000"/>
              </a:lnSpc>
              <a:buClrTx/>
              <a:buFontTx/>
              <a:buNone/>
            </a:pPr>
            <a:r>
              <a:rPr lang="pt-BR"/>
              <a:t>Os papéis relacionados à Arquitetura podem ser agrupados da seguinte forma:</a:t>
            </a:r>
            <a:br>
              <a:rPr lang="pt-BR"/>
            </a:br>
            <a:endParaRPr lang="pt-BR"/>
          </a:p>
          <a:p>
            <a:pPr>
              <a:lnSpc>
                <a:spcPct val="100000"/>
              </a:lnSpc>
              <a:buClrTx/>
              <a:buFontTx/>
              <a:buChar char="•"/>
            </a:pPr>
            <a:r>
              <a:rPr lang="pt-BR" b="1"/>
              <a:t>Executores:</a:t>
            </a:r>
          </a:p>
          <a:p>
            <a:pPr lvl="1">
              <a:lnSpc>
                <a:spcPct val="100000"/>
              </a:lnSpc>
              <a:buClrTx/>
              <a:buFontTx/>
              <a:buChar char="•"/>
            </a:pPr>
            <a:r>
              <a:rPr lang="pt-BR">
                <a:ea typeface="ＭＳ Ｐゴシック" charset="0"/>
              </a:rPr>
              <a:t>Comitê de Arquitetura</a:t>
            </a:r>
          </a:p>
          <a:p>
            <a:pPr lvl="1">
              <a:lnSpc>
                <a:spcPct val="100000"/>
              </a:lnSpc>
              <a:buClrTx/>
              <a:buFontTx/>
              <a:buChar char="•"/>
            </a:pPr>
            <a:r>
              <a:rPr lang="pt-BR">
                <a:ea typeface="ＭＳ Ｐゴシック" charset="0"/>
              </a:rPr>
              <a:t>Gerente de Arquitetura (Arquiteto Chefe)</a:t>
            </a:r>
          </a:p>
          <a:p>
            <a:pPr lvl="1">
              <a:lnSpc>
                <a:spcPct val="100000"/>
              </a:lnSpc>
              <a:buClrTx/>
              <a:buFontTx/>
              <a:buChar char="•"/>
            </a:pPr>
            <a:r>
              <a:rPr lang="pt-BR">
                <a:ea typeface="ＭＳ Ｐゴシック" charset="0"/>
              </a:rPr>
              <a:t>Arquitetos</a:t>
            </a:r>
          </a:p>
          <a:p>
            <a:pPr lvl="2">
              <a:lnSpc>
                <a:spcPct val="100000"/>
              </a:lnSpc>
              <a:buClrTx/>
              <a:buFontTx/>
              <a:buChar char="•"/>
            </a:pPr>
            <a:r>
              <a:rPr lang="pt-BR">
                <a:ea typeface="ＭＳ Ｐゴシック" charset="0"/>
              </a:rPr>
              <a:t>Arquiteto de Negócios</a:t>
            </a:r>
          </a:p>
          <a:p>
            <a:pPr lvl="2">
              <a:lnSpc>
                <a:spcPct val="100000"/>
              </a:lnSpc>
              <a:buClrTx/>
              <a:buFontTx/>
              <a:buChar char="•"/>
            </a:pPr>
            <a:r>
              <a:rPr lang="pt-BR">
                <a:ea typeface="ＭＳ Ｐゴシック" charset="0"/>
              </a:rPr>
              <a:t>Arquiteto de Dados</a:t>
            </a:r>
          </a:p>
          <a:p>
            <a:pPr lvl="2">
              <a:lnSpc>
                <a:spcPct val="100000"/>
              </a:lnSpc>
              <a:buClrTx/>
              <a:buFontTx/>
              <a:buChar char="•"/>
            </a:pPr>
            <a:r>
              <a:rPr lang="pt-BR">
                <a:ea typeface="ＭＳ Ｐゴシック" charset="0"/>
              </a:rPr>
              <a:t>Arquiteto de Aplicações</a:t>
            </a:r>
          </a:p>
          <a:p>
            <a:pPr lvl="2">
              <a:lnSpc>
                <a:spcPct val="100000"/>
              </a:lnSpc>
              <a:buClrTx/>
              <a:buFontTx/>
              <a:buChar char="•"/>
            </a:pPr>
            <a:r>
              <a:rPr lang="pt-BR">
                <a:ea typeface="ＭＳ Ｐゴシック" charset="0"/>
              </a:rPr>
              <a:t>Arquiteto de Tecnologia </a:t>
            </a:r>
          </a:p>
          <a:p>
            <a:pPr lvl="1">
              <a:lnSpc>
                <a:spcPct val="100000"/>
              </a:lnSpc>
              <a:buClrTx/>
              <a:buFontTx/>
              <a:buChar char="•"/>
            </a:pPr>
            <a:r>
              <a:rPr lang="pt-BR">
                <a:ea typeface="ＭＳ Ｐゴシック" charset="0"/>
              </a:rPr>
              <a:t>Multiplicadores</a:t>
            </a:r>
          </a:p>
          <a:p>
            <a:pPr lvl="1">
              <a:lnSpc>
                <a:spcPct val="100000"/>
              </a:lnSpc>
              <a:buClrTx/>
              <a:buFontTx/>
              <a:buChar char="•"/>
            </a:pPr>
            <a:endParaRPr lang="pt-BR">
              <a:ea typeface="ＭＳ Ｐゴシック" charset="0"/>
            </a:endParaRPr>
          </a:p>
          <a:p>
            <a:pPr>
              <a:lnSpc>
                <a:spcPct val="100000"/>
              </a:lnSpc>
              <a:buClrTx/>
              <a:buFontTx/>
              <a:buChar char="•"/>
            </a:pPr>
            <a:r>
              <a:rPr lang="pt-BR" b="1"/>
              <a:t>Grupos de Direcionamento, Apoio e Suporte:</a:t>
            </a:r>
          </a:p>
          <a:p>
            <a:pPr lvl="1">
              <a:lnSpc>
                <a:spcPct val="100000"/>
              </a:lnSpc>
              <a:buClrTx/>
              <a:buFontTx/>
              <a:buChar char="•"/>
            </a:pPr>
            <a:r>
              <a:rPr lang="pt-BR">
                <a:ea typeface="ＭＳ Ｐゴシック" charset="0"/>
              </a:rPr>
              <a:t>Comitê de Planejamento Estratégico</a:t>
            </a:r>
          </a:p>
          <a:p>
            <a:pPr lvl="1">
              <a:lnSpc>
                <a:spcPct val="100000"/>
              </a:lnSpc>
              <a:buClrTx/>
              <a:buFontTx/>
              <a:buChar char="•"/>
            </a:pPr>
            <a:r>
              <a:rPr lang="pt-BR">
                <a:ea typeface="ＭＳ Ｐゴシック" charset="0"/>
              </a:rPr>
              <a:t>Comitê de Planejamento de TI</a:t>
            </a:r>
          </a:p>
          <a:p>
            <a:pPr lvl="1">
              <a:lnSpc>
                <a:spcPct val="100000"/>
              </a:lnSpc>
              <a:buClrTx/>
              <a:buFontTx/>
              <a:buChar char="•"/>
            </a:pPr>
            <a:r>
              <a:rPr lang="pt-BR">
                <a:ea typeface="ＭＳ Ｐゴシック" charset="0"/>
              </a:rPr>
              <a:t>Outros Stakeholders da empresa</a:t>
            </a:r>
          </a:p>
        </p:txBody>
      </p:sp>
      <p:sp>
        <p:nvSpPr>
          <p:cNvPr id="2041861" name="Text Box 5"/>
          <p:cNvSpPr txBox="1">
            <a:spLocks noChangeArrowheads="1"/>
          </p:cNvSpPr>
          <p:nvPr/>
        </p:nvSpPr>
        <p:spPr bwMode="auto">
          <a:xfrm>
            <a:off x="5730875" y="2038350"/>
            <a:ext cx="3208338"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Arial" charset="0"/>
                <a:ea typeface="ＭＳ Ｐゴシック" charset="0"/>
                <a:cs typeface="Arial" charset="0"/>
              </a:defRPr>
            </a:lvl1pPr>
            <a:lvl2pPr marL="800100" indent="-342900">
              <a:defRPr>
                <a:solidFill>
                  <a:schemeClr val="tx1"/>
                </a:solidFill>
                <a:latin typeface="Arial" charset="0"/>
                <a:ea typeface="Arial" charset="0"/>
                <a:cs typeface="Arial" charset="0"/>
              </a:defRPr>
            </a:lvl2pPr>
            <a:lvl3pPr marL="1257300" indent="-342900">
              <a:defRPr>
                <a:solidFill>
                  <a:schemeClr val="tx1"/>
                </a:solidFill>
                <a:latin typeface="Arial" charset="0"/>
                <a:ea typeface="Arial" charset="0"/>
                <a:cs typeface="Arial" charset="0"/>
              </a:defRPr>
            </a:lvl3pPr>
            <a:lvl4pPr marL="1714500" indent="-342900">
              <a:defRPr>
                <a:solidFill>
                  <a:schemeClr val="tx1"/>
                </a:solidFill>
                <a:latin typeface="Arial" charset="0"/>
                <a:ea typeface="Arial" charset="0"/>
                <a:cs typeface="Arial" charset="0"/>
              </a:defRPr>
            </a:lvl4pPr>
            <a:lvl5pPr marL="2171700" indent="-342900">
              <a:defRPr>
                <a:solidFill>
                  <a:schemeClr val="tx1"/>
                </a:solidFill>
                <a:latin typeface="Arial" charset="0"/>
                <a:ea typeface="Arial" charset="0"/>
                <a:cs typeface="Arial" charset="0"/>
              </a:defRPr>
            </a:lvl5pPr>
            <a:lvl6pPr marL="2628900" indent="-342900" fontAlgn="base">
              <a:spcBef>
                <a:spcPct val="0"/>
              </a:spcBef>
              <a:spcAft>
                <a:spcPct val="0"/>
              </a:spcAft>
              <a:defRPr>
                <a:solidFill>
                  <a:schemeClr val="tx1"/>
                </a:solidFill>
                <a:latin typeface="Arial" charset="0"/>
                <a:ea typeface="Arial" charset="0"/>
                <a:cs typeface="Arial" charset="0"/>
              </a:defRPr>
            </a:lvl6pPr>
            <a:lvl7pPr marL="3086100" indent="-342900" fontAlgn="base">
              <a:spcBef>
                <a:spcPct val="0"/>
              </a:spcBef>
              <a:spcAft>
                <a:spcPct val="0"/>
              </a:spcAft>
              <a:defRPr>
                <a:solidFill>
                  <a:schemeClr val="tx1"/>
                </a:solidFill>
                <a:latin typeface="Arial" charset="0"/>
                <a:ea typeface="Arial" charset="0"/>
                <a:cs typeface="Arial" charset="0"/>
              </a:defRPr>
            </a:lvl7pPr>
            <a:lvl8pPr marL="3543300" indent="-342900" fontAlgn="base">
              <a:spcBef>
                <a:spcPct val="0"/>
              </a:spcBef>
              <a:spcAft>
                <a:spcPct val="0"/>
              </a:spcAft>
              <a:defRPr>
                <a:solidFill>
                  <a:schemeClr val="tx1"/>
                </a:solidFill>
                <a:latin typeface="Arial" charset="0"/>
                <a:ea typeface="Arial" charset="0"/>
                <a:cs typeface="Arial" charset="0"/>
              </a:defRPr>
            </a:lvl8pPr>
            <a:lvl9pPr marL="4000500" indent="-342900" fontAlgn="base">
              <a:spcBef>
                <a:spcPct val="0"/>
              </a:spcBef>
              <a:spcAft>
                <a:spcPct val="0"/>
              </a:spcAft>
              <a:defRPr>
                <a:solidFill>
                  <a:schemeClr val="tx1"/>
                </a:solidFill>
                <a:latin typeface="Arial" charset="0"/>
                <a:ea typeface="Arial" charset="0"/>
                <a:cs typeface="Arial" charset="0"/>
              </a:defRPr>
            </a:lvl9pPr>
          </a:lstStyle>
          <a:p>
            <a:pPr>
              <a:lnSpc>
                <a:spcPct val="100000"/>
              </a:lnSpc>
              <a:buClrTx/>
              <a:buFontTx/>
              <a:buChar char="•"/>
            </a:pPr>
            <a:r>
              <a:rPr lang="pt-BR" b="1"/>
              <a:t>Clientes</a:t>
            </a:r>
            <a:r>
              <a:rPr lang="pt-BR"/>
              <a:t>:</a:t>
            </a:r>
          </a:p>
          <a:p>
            <a:pPr lvl="1">
              <a:lnSpc>
                <a:spcPct val="100000"/>
              </a:lnSpc>
              <a:buClrTx/>
              <a:buFontTx/>
              <a:buChar char="•"/>
            </a:pPr>
            <a:r>
              <a:rPr lang="pt-BR">
                <a:ea typeface="ＭＳ Ｐゴシック" charset="0"/>
              </a:rPr>
              <a:t>Gerentes de Projeto</a:t>
            </a:r>
          </a:p>
          <a:p>
            <a:pPr lvl="1">
              <a:lnSpc>
                <a:spcPct val="100000"/>
              </a:lnSpc>
              <a:buClrTx/>
              <a:buFontTx/>
              <a:buChar char="•"/>
            </a:pPr>
            <a:r>
              <a:rPr lang="pt-BR">
                <a:ea typeface="ＭＳ Ｐゴシック" charset="0"/>
              </a:rPr>
              <a:t>Analistas de Aplicação</a:t>
            </a:r>
          </a:p>
          <a:p>
            <a:pPr lvl="1">
              <a:lnSpc>
                <a:spcPct val="100000"/>
              </a:lnSpc>
              <a:buClrTx/>
              <a:buFontTx/>
              <a:buChar char="•"/>
            </a:pPr>
            <a:r>
              <a:rPr lang="pt-BR">
                <a:ea typeface="ＭＳ Ｐゴシック" charset="0"/>
              </a:rPr>
              <a:t>Desenvolvedores</a:t>
            </a:r>
          </a:p>
          <a:p>
            <a:pPr lvl="1">
              <a:lnSpc>
                <a:spcPct val="100000"/>
              </a:lnSpc>
              <a:buClrTx/>
              <a:buFontTx/>
              <a:buChar char="•"/>
            </a:pPr>
            <a:r>
              <a:rPr lang="pt-BR">
                <a:ea typeface="ＭＳ Ｐゴシック" charset="0"/>
              </a:rPr>
              <a:t>PMO</a:t>
            </a:r>
          </a:p>
          <a:p>
            <a:pPr lvl="1">
              <a:lnSpc>
                <a:spcPct val="100000"/>
              </a:lnSpc>
              <a:buClrTx/>
              <a:buFontTx/>
              <a:buChar char="•"/>
            </a:pPr>
            <a:r>
              <a:rPr lang="pt-BR">
                <a:ea typeface="ＭＳ Ｐゴシック" charset="0"/>
              </a:rPr>
              <a:t>Parceiros Estratégicos</a:t>
            </a:r>
          </a:p>
          <a:p>
            <a:pPr lvl="1">
              <a:lnSpc>
                <a:spcPct val="100000"/>
              </a:lnSpc>
              <a:buClrTx/>
              <a:buFontTx/>
              <a:buChar char="•"/>
            </a:pPr>
            <a:r>
              <a:rPr lang="pt-BR">
                <a:ea typeface="ＭＳ Ｐゴシック" charset="0"/>
              </a:rPr>
              <a:t>Executivos de TI</a:t>
            </a:r>
          </a:p>
          <a:p>
            <a:pPr lvl="1">
              <a:lnSpc>
                <a:spcPct val="100000"/>
              </a:lnSpc>
              <a:buClrTx/>
              <a:buFontTx/>
              <a:buChar char="•"/>
            </a:pPr>
            <a:r>
              <a:rPr lang="pt-BR">
                <a:ea typeface="ＭＳ Ｐゴシック" charset="0"/>
              </a:rPr>
              <a:t>Executivos de Negócio</a:t>
            </a:r>
          </a:p>
          <a:p>
            <a:pPr lvl="1">
              <a:lnSpc>
                <a:spcPct val="100000"/>
              </a:lnSpc>
              <a:buClrTx/>
              <a:buFontTx/>
              <a:buChar char="•"/>
            </a:pPr>
            <a:endParaRPr lang="pt-BR">
              <a:ea typeface="ＭＳ Ｐゴシック" charset="0"/>
            </a:endParaRPr>
          </a:p>
        </p:txBody>
      </p:sp>
    </p:spTree>
    <p:extLst>
      <p:ext uri="{BB962C8B-B14F-4D97-AF65-F5344CB8AC3E}">
        <p14:creationId xmlns:p14="http://schemas.microsoft.com/office/powerpoint/2010/main" val="2911708648"/>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64F5775F-1A44-0740-94A7-0ED0D81791F7}" type="slidenum">
              <a:rPr lang="en-US"/>
              <a:pPr/>
              <a:t>42</a:t>
            </a:fld>
            <a:endParaRPr lang="en-US"/>
          </a:p>
        </p:txBody>
      </p:sp>
      <p:sp>
        <p:nvSpPr>
          <p:cNvPr id="2043906" name="Rectangle 2"/>
          <p:cNvSpPr>
            <a:spLocks noGrp="1" noChangeArrowheads="1"/>
          </p:cNvSpPr>
          <p:nvPr>
            <p:ph type="title"/>
          </p:nvPr>
        </p:nvSpPr>
        <p:spPr>
          <a:xfrm>
            <a:off x="2915816" y="0"/>
            <a:ext cx="8245475" cy="498475"/>
          </a:xfrm>
        </p:spPr>
        <p:txBody>
          <a:bodyPr/>
          <a:lstStyle/>
          <a:p>
            <a:r>
              <a:rPr lang="en-US" sz="3200" dirty="0" err="1"/>
              <a:t>Papéis</a:t>
            </a:r>
            <a:r>
              <a:rPr lang="en-US" sz="3200" dirty="0"/>
              <a:t> e </a:t>
            </a:r>
            <a:r>
              <a:rPr lang="en-US" sz="3200" dirty="0" err="1"/>
              <a:t>Responsabilidades</a:t>
            </a:r>
            <a:r>
              <a:rPr lang="en-US" sz="3200" dirty="0"/>
              <a:t> – </a:t>
            </a:r>
            <a:r>
              <a:rPr lang="en-US" sz="3200" dirty="0" smtClean="0"/>
              <a:t/>
            </a:r>
            <a:br>
              <a:rPr lang="en-US" sz="3200" dirty="0" smtClean="0"/>
            </a:br>
            <a:r>
              <a:rPr lang="en-US" sz="3200" dirty="0" err="1" smtClean="0"/>
              <a:t>Melhores</a:t>
            </a:r>
            <a:r>
              <a:rPr lang="en-US" sz="3200" dirty="0" smtClean="0"/>
              <a:t> </a:t>
            </a:r>
            <a:r>
              <a:rPr lang="en-US" sz="3200" dirty="0" err="1"/>
              <a:t>Práticas</a:t>
            </a:r>
            <a:r>
              <a:rPr lang="en-US" sz="3200" dirty="0"/>
              <a:t> </a:t>
            </a:r>
          </a:p>
        </p:txBody>
      </p:sp>
      <p:sp>
        <p:nvSpPr>
          <p:cNvPr id="2043907" name="Rectangle 3"/>
          <p:cNvSpPr>
            <a:spLocks noChangeArrowheads="1"/>
          </p:cNvSpPr>
          <p:nvPr/>
        </p:nvSpPr>
        <p:spPr bwMode="auto">
          <a:xfrm>
            <a:off x="139700" y="1600200"/>
            <a:ext cx="8869363" cy="472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Tx/>
              <a:buNone/>
            </a:pPr>
            <a:endParaRPr lang="pt-BR" sz="2400" b="1">
              <a:solidFill>
                <a:schemeClr val="tx1"/>
              </a:solidFill>
            </a:endParaRPr>
          </a:p>
        </p:txBody>
      </p:sp>
      <p:sp>
        <p:nvSpPr>
          <p:cNvPr id="2043908" name="Text Box 4"/>
          <p:cNvSpPr txBox="1">
            <a:spLocks noChangeArrowheads="1"/>
          </p:cNvSpPr>
          <p:nvPr/>
        </p:nvSpPr>
        <p:spPr bwMode="auto">
          <a:xfrm>
            <a:off x="153988" y="1627188"/>
            <a:ext cx="88550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00000"/>
              </a:lnSpc>
              <a:buClrTx/>
              <a:buFontTx/>
              <a:buNone/>
            </a:pPr>
            <a:r>
              <a:rPr lang="pt-BR" b="1">
                <a:solidFill>
                  <a:schemeClr val="tx1"/>
                </a:solidFill>
              </a:rPr>
              <a:t>Comitê de Arquitetura:</a:t>
            </a:r>
          </a:p>
          <a:p>
            <a:pPr>
              <a:lnSpc>
                <a:spcPct val="100000"/>
              </a:lnSpc>
              <a:buClrTx/>
              <a:buFontTx/>
              <a:buNone/>
            </a:pPr>
            <a:endParaRPr lang="pt-BR" b="1">
              <a:solidFill>
                <a:schemeClr val="tx1"/>
              </a:solidFill>
            </a:endParaRPr>
          </a:p>
          <a:p>
            <a:pPr>
              <a:lnSpc>
                <a:spcPct val="100000"/>
              </a:lnSpc>
              <a:buClrTx/>
              <a:buFontTx/>
              <a:buChar char="•"/>
            </a:pPr>
            <a:r>
              <a:rPr lang="pt-BR">
                <a:solidFill>
                  <a:schemeClr val="tx1"/>
                </a:solidFill>
              </a:rPr>
              <a:t> </a:t>
            </a:r>
            <a:r>
              <a:rPr lang="pt-BR" sz="1700">
                <a:solidFill>
                  <a:schemeClr val="tx1"/>
                </a:solidFill>
              </a:rPr>
              <a:t>Aprovar o modelo de Arquitetura</a:t>
            </a:r>
          </a:p>
          <a:p>
            <a:pPr>
              <a:lnSpc>
                <a:spcPct val="100000"/>
              </a:lnSpc>
              <a:buClrTx/>
              <a:buFontTx/>
              <a:buChar char="•"/>
            </a:pPr>
            <a:r>
              <a:rPr lang="pt-BR" sz="1700">
                <a:solidFill>
                  <a:schemeClr val="tx1"/>
                </a:solidFill>
              </a:rPr>
              <a:t> Aprovar todas as atualizações, referentes a componentes controláveis, na Arquitetura</a:t>
            </a:r>
          </a:p>
          <a:p>
            <a:pPr>
              <a:lnSpc>
                <a:spcPct val="100000"/>
              </a:lnSpc>
              <a:buClrTx/>
              <a:buFontTx/>
              <a:buChar char="•"/>
            </a:pPr>
            <a:r>
              <a:rPr lang="pt-BR" sz="1700">
                <a:solidFill>
                  <a:schemeClr val="tx1"/>
                </a:solidFill>
              </a:rPr>
              <a:t> Aprovar todas as exceções na Arquitetura</a:t>
            </a:r>
          </a:p>
          <a:p>
            <a:pPr>
              <a:lnSpc>
                <a:spcPct val="100000"/>
              </a:lnSpc>
              <a:buClrTx/>
              <a:buFontTx/>
              <a:buChar char="•"/>
            </a:pPr>
            <a:r>
              <a:rPr lang="pt-BR" sz="1700">
                <a:solidFill>
                  <a:schemeClr val="tx1"/>
                </a:solidFill>
              </a:rPr>
              <a:t> Representar os interesses do negócio nas decisões relacionadas à Arquitetura</a:t>
            </a:r>
          </a:p>
          <a:p>
            <a:pPr>
              <a:lnSpc>
                <a:spcPct val="100000"/>
              </a:lnSpc>
              <a:buClrTx/>
              <a:buFontTx/>
              <a:buChar char="•"/>
            </a:pPr>
            <a:r>
              <a:rPr lang="pt-BR" sz="1700">
                <a:solidFill>
                  <a:schemeClr val="tx1"/>
                </a:solidFill>
              </a:rPr>
              <a:t> Representar os interesses da Arquitetura frente às áreas de negócio</a:t>
            </a:r>
          </a:p>
          <a:p>
            <a:pPr>
              <a:lnSpc>
                <a:spcPct val="100000"/>
              </a:lnSpc>
              <a:buClrTx/>
              <a:buFontTx/>
              <a:buChar char="•"/>
            </a:pPr>
            <a:r>
              <a:rPr lang="pt-BR" sz="1700">
                <a:solidFill>
                  <a:schemeClr val="tx1"/>
                </a:solidFill>
              </a:rPr>
              <a:t> Rever e aprovar políticas e mecanismos de governança da arquitetura</a:t>
            </a:r>
          </a:p>
          <a:p>
            <a:pPr>
              <a:lnSpc>
                <a:spcPct val="100000"/>
              </a:lnSpc>
              <a:buClrTx/>
              <a:buFontTx/>
              <a:buChar char="•"/>
            </a:pPr>
            <a:r>
              <a:rPr lang="pt-BR" sz="1700">
                <a:solidFill>
                  <a:schemeClr val="tx1"/>
                </a:solidFill>
              </a:rPr>
              <a:t> Garantir que todos os processos que envolvem a arquitetura estejam alinhados</a:t>
            </a:r>
          </a:p>
          <a:p>
            <a:pPr>
              <a:lnSpc>
                <a:spcPct val="100000"/>
              </a:lnSpc>
              <a:buClrTx/>
              <a:buFontTx/>
              <a:buChar char="•"/>
            </a:pPr>
            <a:r>
              <a:rPr lang="pt-BR" sz="1700">
                <a:solidFill>
                  <a:schemeClr val="tx1"/>
                </a:solidFill>
              </a:rPr>
              <a:t> Apoiar a área de arquitetura no desenvolvimento e manutenção da estratégia da arquitetura alvo</a:t>
            </a:r>
          </a:p>
          <a:p>
            <a:pPr>
              <a:lnSpc>
                <a:spcPct val="100000"/>
              </a:lnSpc>
              <a:buClrTx/>
              <a:buFontTx/>
              <a:buChar char="•"/>
            </a:pPr>
            <a:r>
              <a:rPr lang="pt-BR" sz="1700">
                <a:solidFill>
                  <a:schemeClr val="tx1"/>
                </a:solidFill>
              </a:rPr>
              <a:t> Verificar o cumprimento das metas de evolução da arquitetura</a:t>
            </a:r>
          </a:p>
          <a:p>
            <a:pPr>
              <a:lnSpc>
                <a:spcPct val="100000"/>
              </a:lnSpc>
              <a:buClrTx/>
              <a:buFontTx/>
              <a:buNone/>
            </a:pPr>
            <a:endParaRPr lang="pt-BR" sz="1700">
              <a:solidFill>
                <a:schemeClr val="tx1"/>
              </a:solidFill>
            </a:endParaRPr>
          </a:p>
          <a:p>
            <a:pPr>
              <a:lnSpc>
                <a:spcPct val="100000"/>
              </a:lnSpc>
              <a:buClrTx/>
              <a:buFontTx/>
              <a:buNone/>
            </a:pPr>
            <a:endParaRPr lang="pt-BR" sz="1700">
              <a:solidFill>
                <a:schemeClr val="tx1"/>
              </a:solidFill>
            </a:endParaRPr>
          </a:p>
        </p:txBody>
      </p:sp>
      <p:sp>
        <p:nvSpPr>
          <p:cNvPr id="2043909" name="Rectangle 5"/>
          <p:cNvSpPr>
            <a:spLocks noChangeArrowheads="1"/>
          </p:cNvSpPr>
          <p:nvPr/>
        </p:nvSpPr>
        <p:spPr bwMode="auto">
          <a:xfrm>
            <a:off x="404813" y="1111250"/>
            <a:ext cx="87153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buClrTx/>
              <a:buFontTx/>
              <a:buNone/>
            </a:pPr>
            <a:r>
              <a:rPr lang="pt-BR" sz="2200">
                <a:solidFill>
                  <a:schemeClr val="tx2"/>
                </a:solidFill>
              </a:rPr>
              <a:t>As responsabilidades dos papéis do grupo dos Executores é:</a:t>
            </a:r>
          </a:p>
        </p:txBody>
      </p:sp>
    </p:spTree>
    <p:extLst>
      <p:ext uri="{BB962C8B-B14F-4D97-AF65-F5344CB8AC3E}">
        <p14:creationId xmlns:p14="http://schemas.microsoft.com/office/powerpoint/2010/main" val="1080463327"/>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0BA029E-A5AC-214B-B322-9E6B3CF1C8B1}" type="slidenum">
              <a:rPr lang="en-US"/>
              <a:pPr/>
              <a:t>43</a:t>
            </a:fld>
            <a:endParaRPr lang="en-US"/>
          </a:p>
        </p:txBody>
      </p:sp>
      <p:sp>
        <p:nvSpPr>
          <p:cNvPr id="2045954" name="Rectangle 2"/>
          <p:cNvSpPr>
            <a:spLocks noGrp="1" noChangeArrowheads="1"/>
          </p:cNvSpPr>
          <p:nvPr>
            <p:ph type="title"/>
          </p:nvPr>
        </p:nvSpPr>
        <p:spPr>
          <a:xfrm>
            <a:off x="2627784" y="31750"/>
            <a:ext cx="8245475" cy="498475"/>
          </a:xfrm>
        </p:spPr>
        <p:txBody>
          <a:bodyPr/>
          <a:lstStyle/>
          <a:p>
            <a:r>
              <a:rPr lang="en-US" sz="3200" dirty="0" err="1"/>
              <a:t>Papéis</a:t>
            </a:r>
            <a:r>
              <a:rPr lang="en-US" sz="3200" dirty="0"/>
              <a:t> e </a:t>
            </a:r>
            <a:r>
              <a:rPr lang="en-US" sz="3200" dirty="0" err="1"/>
              <a:t>Responsabilidades</a:t>
            </a:r>
            <a:r>
              <a:rPr lang="en-US" sz="3200" dirty="0"/>
              <a:t> – </a:t>
            </a:r>
            <a:r>
              <a:rPr lang="en-US" sz="3200" dirty="0" smtClean="0"/>
              <a:t/>
            </a:r>
            <a:br>
              <a:rPr lang="en-US" sz="3200" dirty="0" smtClean="0"/>
            </a:br>
            <a:r>
              <a:rPr lang="en-US" sz="3200" dirty="0" err="1" smtClean="0"/>
              <a:t>Melhores</a:t>
            </a:r>
            <a:r>
              <a:rPr lang="en-US" sz="3200" dirty="0" smtClean="0"/>
              <a:t> </a:t>
            </a:r>
            <a:r>
              <a:rPr lang="en-US" sz="3200" dirty="0" err="1"/>
              <a:t>Práticas</a:t>
            </a:r>
            <a:r>
              <a:rPr lang="en-US" sz="3200" dirty="0"/>
              <a:t> </a:t>
            </a:r>
          </a:p>
        </p:txBody>
      </p:sp>
      <p:sp>
        <p:nvSpPr>
          <p:cNvPr id="2045955" name="Rectangle 3"/>
          <p:cNvSpPr>
            <a:spLocks noChangeArrowheads="1"/>
          </p:cNvSpPr>
          <p:nvPr/>
        </p:nvSpPr>
        <p:spPr bwMode="auto">
          <a:xfrm>
            <a:off x="147638" y="1600200"/>
            <a:ext cx="8662987" cy="472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Tx/>
              <a:buNone/>
            </a:pPr>
            <a:endParaRPr lang="pt-BR" sz="2400" b="1">
              <a:solidFill>
                <a:schemeClr val="tx1"/>
              </a:solidFill>
            </a:endParaRPr>
          </a:p>
        </p:txBody>
      </p:sp>
      <p:sp>
        <p:nvSpPr>
          <p:cNvPr id="2045956" name="Text Box 4"/>
          <p:cNvSpPr txBox="1">
            <a:spLocks noChangeArrowheads="1"/>
          </p:cNvSpPr>
          <p:nvPr/>
        </p:nvSpPr>
        <p:spPr bwMode="auto">
          <a:xfrm>
            <a:off x="146050" y="1627188"/>
            <a:ext cx="85883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00000"/>
              </a:lnSpc>
              <a:buClrTx/>
              <a:buFontTx/>
              <a:buNone/>
            </a:pPr>
            <a:r>
              <a:rPr lang="pt-BR" b="1">
                <a:solidFill>
                  <a:schemeClr val="tx1"/>
                </a:solidFill>
              </a:rPr>
              <a:t>Gerente de Arquitetura (“Arquiteto Chefe”):</a:t>
            </a:r>
          </a:p>
          <a:p>
            <a:pPr>
              <a:lnSpc>
                <a:spcPct val="100000"/>
              </a:lnSpc>
              <a:buClrTx/>
              <a:buFontTx/>
              <a:buNone/>
            </a:pPr>
            <a:endParaRPr lang="pt-BR" b="1">
              <a:solidFill>
                <a:schemeClr val="tx1"/>
              </a:solidFill>
            </a:endParaRPr>
          </a:p>
          <a:p>
            <a:pPr>
              <a:lnSpc>
                <a:spcPct val="100000"/>
              </a:lnSpc>
              <a:buClrTx/>
              <a:buFontTx/>
              <a:buChar char="•"/>
            </a:pPr>
            <a:r>
              <a:rPr lang="pt-BR">
                <a:solidFill>
                  <a:schemeClr val="tx1"/>
                </a:solidFill>
              </a:rPr>
              <a:t> </a:t>
            </a:r>
            <a:r>
              <a:rPr lang="pt-BR" sz="1700">
                <a:solidFill>
                  <a:schemeClr val="tx1"/>
                </a:solidFill>
              </a:rPr>
              <a:t>Responsável final pelos componentes da arquitetura </a:t>
            </a:r>
          </a:p>
          <a:p>
            <a:pPr>
              <a:lnSpc>
                <a:spcPct val="100000"/>
              </a:lnSpc>
              <a:buClrTx/>
              <a:buFontTx/>
              <a:buChar char="•"/>
            </a:pPr>
            <a:r>
              <a:rPr lang="pt-BR" sz="1700">
                <a:solidFill>
                  <a:schemeClr val="tx1"/>
                </a:solidFill>
              </a:rPr>
              <a:t> Desenvolver, implementar, analisar e reportar os indicadores de performance da área de arquitetura </a:t>
            </a:r>
          </a:p>
          <a:p>
            <a:pPr>
              <a:lnSpc>
                <a:spcPct val="100000"/>
              </a:lnSpc>
              <a:buClrTx/>
              <a:buFontTx/>
              <a:buChar char="•"/>
            </a:pPr>
            <a:r>
              <a:rPr lang="pt-BR" sz="1700">
                <a:solidFill>
                  <a:schemeClr val="tx1"/>
                </a:solidFill>
              </a:rPr>
              <a:t> Comunicar as atualizações da Arquitetura e seus impactos para todos os envolvidos </a:t>
            </a:r>
          </a:p>
          <a:p>
            <a:pPr>
              <a:lnSpc>
                <a:spcPct val="100000"/>
              </a:lnSpc>
              <a:buClrTx/>
              <a:buFontTx/>
              <a:buChar char="•"/>
            </a:pPr>
            <a:r>
              <a:rPr lang="pt-BR" sz="1700">
                <a:solidFill>
                  <a:schemeClr val="tx1"/>
                </a:solidFill>
              </a:rPr>
              <a:t> Prover liderança e definir diretrizes para a área de arquitetura </a:t>
            </a:r>
          </a:p>
          <a:p>
            <a:pPr>
              <a:lnSpc>
                <a:spcPct val="100000"/>
              </a:lnSpc>
              <a:buClrTx/>
              <a:buFontTx/>
              <a:buChar char="•"/>
            </a:pPr>
            <a:r>
              <a:rPr lang="pt-BR" sz="1700">
                <a:solidFill>
                  <a:schemeClr val="tx1"/>
                </a:solidFill>
              </a:rPr>
              <a:t> Conduzir as atividades diárias da área de arquitetura </a:t>
            </a:r>
          </a:p>
          <a:p>
            <a:pPr>
              <a:lnSpc>
                <a:spcPct val="100000"/>
              </a:lnSpc>
              <a:buClrTx/>
              <a:buFontTx/>
              <a:buChar char="•"/>
            </a:pPr>
            <a:r>
              <a:rPr lang="pt-BR" sz="1700">
                <a:solidFill>
                  <a:schemeClr val="tx1"/>
                </a:solidFill>
              </a:rPr>
              <a:t> Coordenar as ações e projetos da área de arquitetura </a:t>
            </a:r>
          </a:p>
          <a:p>
            <a:pPr>
              <a:lnSpc>
                <a:spcPct val="100000"/>
              </a:lnSpc>
              <a:buClrTx/>
              <a:buFontTx/>
              <a:buChar char="•"/>
            </a:pPr>
            <a:r>
              <a:rPr lang="pt-BR" sz="1700">
                <a:solidFill>
                  <a:schemeClr val="tx1"/>
                </a:solidFill>
              </a:rPr>
              <a:t> Coordenar as reuniões do Comitê de Arquitetura</a:t>
            </a:r>
          </a:p>
          <a:p>
            <a:pPr>
              <a:lnSpc>
                <a:spcPct val="100000"/>
              </a:lnSpc>
              <a:buClrTx/>
              <a:buFontTx/>
              <a:buChar char="•"/>
            </a:pPr>
            <a:r>
              <a:rPr lang="pt-BR" sz="1700">
                <a:solidFill>
                  <a:schemeClr val="tx1"/>
                </a:solidFill>
              </a:rPr>
              <a:t> Buscar alinhamento da arquitetura às principais necessidades das áreas de negócio </a:t>
            </a:r>
          </a:p>
          <a:p>
            <a:pPr>
              <a:lnSpc>
                <a:spcPct val="100000"/>
              </a:lnSpc>
              <a:buClrTx/>
              <a:buFontTx/>
              <a:buChar char="•"/>
            </a:pPr>
            <a:r>
              <a:rPr lang="pt-BR" sz="1700">
                <a:solidFill>
                  <a:schemeClr val="tx1"/>
                </a:solidFill>
              </a:rPr>
              <a:t> Comunicar ao Comitê de Arquitetura a avaliação de resultados e recomendações</a:t>
            </a:r>
          </a:p>
          <a:p>
            <a:pPr>
              <a:lnSpc>
                <a:spcPct val="100000"/>
              </a:lnSpc>
              <a:buClrTx/>
              <a:buFontTx/>
              <a:buChar char="•"/>
            </a:pPr>
            <a:r>
              <a:rPr lang="pt-BR" sz="1700">
                <a:solidFill>
                  <a:schemeClr val="tx1"/>
                </a:solidFill>
              </a:rPr>
              <a:t> Aprovar as avaliações do processo de Revisão da arquitetura </a:t>
            </a:r>
          </a:p>
          <a:p>
            <a:pPr>
              <a:lnSpc>
                <a:spcPct val="100000"/>
              </a:lnSpc>
              <a:buClrTx/>
              <a:buFontTx/>
              <a:buChar char="•"/>
            </a:pPr>
            <a:r>
              <a:rPr lang="pt-BR" sz="1700">
                <a:solidFill>
                  <a:schemeClr val="tx1"/>
                </a:solidFill>
              </a:rPr>
              <a:t> Identificar eventos que possam resultar numa Revisão da arquitetura  </a:t>
            </a:r>
          </a:p>
          <a:p>
            <a:pPr>
              <a:lnSpc>
                <a:spcPct val="100000"/>
              </a:lnSpc>
              <a:buClrTx/>
              <a:buFontTx/>
              <a:buChar char="•"/>
            </a:pPr>
            <a:r>
              <a:rPr lang="pt-BR" sz="1700">
                <a:solidFill>
                  <a:schemeClr val="tx1"/>
                </a:solidFill>
              </a:rPr>
              <a:t> Implementar o processo de governança de arquitetura </a:t>
            </a:r>
          </a:p>
        </p:txBody>
      </p:sp>
      <p:sp>
        <p:nvSpPr>
          <p:cNvPr id="2045957" name="Rectangle 5"/>
          <p:cNvSpPr>
            <a:spLocks noChangeArrowheads="1"/>
          </p:cNvSpPr>
          <p:nvPr/>
        </p:nvSpPr>
        <p:spPr bwMode="auto">
          <a:xfrm>
            <a:off x="404813" y="1111250"/>
            <a:ext cx="87153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buClrTx/>
              <a:buFontTx/>
              <a:buNone/>
            </a:pPr>
            <a:r>
              <a:rPr lang="pt-BR" sz="2200">
                <a:solidFill>
                  <a:schemeClr val="tx2"/>
                </a:solidFill>
              </a:rPr>
              <a:t>As responsabilidades dos papéis do grupo dos Executores é:</a:t>
            </a:r>
          </a:p>
        </p:txBody>
      </p:sp>
    </p:spTree>
    <p:extLst>
      <p:ext uri="{BB962C8B-B14F-4D97-AF65-F5344CB8AC3E}">
        <p14:creationId xmlns:p14="http://schemas.microsoft.com/office/powerpoint/2010/main" val="1913826602"/>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FA3AB3C-A219-CB42-B744-D02233879CE8}" type="slidenum">
              <a:rPr lang="en-US"/>
              <a:pPr/>
              <a:t>44</a:t>
            </a:fld>
            <a:endParaRPr lang="en-US"/>
          </a:p>
        </p:txBody>
      </p:sp>
      <p:sp>
        <p:nvSpPr>
          <p:cNvPr id="2048002" name="Rectangle 2"/>
          <p:cNvSpPr>
            <a:spLocks noGrp="1" noChangeArrowheads="1"/>
          </p:cNvSpPr>
          <p:nvPr>
            <p:ph type="title"/>
          </p:nvPr>
        </p:nvSpPr>
        <p:spPr>
          <a:xfrm>
            <a:off x="2627784" y="188640"/>
            <a:ext cx="8245475" cy="498475"/>
          </a:xfrm>
        </p:spPr>
        <p:txBody>
          <a:bodyPr/>
          <a:lstStyle/>
          <a:p>
            <a:r>
              <a:rPr lang="en-US" sz="3200" dirty="0" err="1"/>
              <a:t>Papéis</a:t>
            </a:r>
            <a:r>
              <a:rPr lang="en-US" sz="3200" dirty="0"/>
              <a:t> e </a:t>
            </a:r>
            <a:r>
              <a:rPr lang="en-US" sz="3200" dirty="0" err="1"/>
              <a:t>Responsabilidades</a:t>
            </a:r>
            <a:r>
              <a:rPr lang="en-US" sz="3200" dirty="0"/>
              <a:t> – </a:t>
            </a:r>
            <a:r>
              <a:rPr lang="en-US" sz="3200" dirty="0" smtClean="0"/>
              <a:t/>
            </a:r>
            <a:br>
              <a:rPr lang="en-US" sz="3200" dirty="0" smtClean="0"/>
            </a:br>
            <a:r>
              <a:rPr lang="en-US" sz="3200" dirty="0" err="1" smtClean="0"/>
              <a:t>Melhores</a:t>
            </a:r>
            <a:r>
              <a:rPr lang="en-US" sz="3200" dirty="0" smtClean="0"/>
              <a:t> </a:t>
            </a:r>
            <a:r>
              <a:rPr lang="en-US" sz="3200" dirty="0" err="1"/>
              <a:t>Práticas</a:t>
            </a:r>
            <a:endParaRPr lang="en-US" sz="3200" dirty="0"/>
          </a:p>
        </p:txBody>
      </p:sp>
      <p:sp>
        <p:nvSpPr>
          <p:cNvPr id="2048003" name="Rectangle 3"/>
          <p:cNvSpPr>
            <a:spLocks noChangeArrowheads="1"/>
          </p:cNvSpPr>
          <p:nvPr/>
        </p:nvSpPr>
        <p:spPr bwMode="auto">
          <a:xfrm>
            <a:off x="115888" y="1600200"/>
            <a:ext cx="8694737" cy="472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Tx/>
              <a:buNone/>
            </a:pPr>
            <a:endParaRPr lang="pt-BR" sz="2400" b="1">
              <a:solidFill>
                <a:schemeClr val="tx1"/>
              </a:solidFill>
            </a:endParaRPr>
          </a:p>
        </p:txBody>
      </p:sp>
      <p:sp>
        <p:nvSpPr>
          <p:cNvPr id="2048004" name="Text Box 4"/>
          <p:cNvSpPr txBox="1">
            <a:spLocks noChangeArrowheads="1"/>
          </p:cNvSpPr>
          <p:nvPr/>
        </p:nvSpPr>
        <p:spPr bwMode="auto">
          <a:xfrm>
            <a:off x="177800" y="1627188"/>
            <a:ext cx="8556625" cy="398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00000"/>
              </a:lnSpc>
              <a:buClrTx/>
              <a:buFontTx/>
              <a:buNone/>
            </a:pPr>
            <a:r>
              <a:rPr lang="pt-BR" b="1">
                <a:solidFill>
                  <a:schemeClr val="tx1"/>
                </a:solidFill>
              </a:rPr>
              <a:t>Arquiteto:</a:t>
            </a:r>
          </a:p>
          <a:p>
            <a:pPr>
              <a:lnSpc>
                <a:spcPct val="100000"/>
              </a:lnSpc>
              <a:buClrTx/>
              <a:buFontTx/>
              <a:buChar char="•"/>
            </a:pPr>
            <a:r>
              <a:rPr lang="pt-BR" sz="1700">
                <a:solidFill>
                  <a:schemeClr val="tx1"/>
                </a:solidFill>
              </a:rPr>
              <a:t> Liderar os estudos de definição relacionados à arquitetura corporativa</a:t>
            </a:r>
          </a:p>
          <a:p>
            <a:pPr>
              <a:lnSpc>
                <a:spcPct val="100000"/>
              </a:lnSpc>
              <a:buClrTx/>
              <a:buFontTx/>
              <a:buChar char="•"/>
            </a:pPr>
            <a:r>
              <a:rPr lang="pt-BR" sz="1700">
                <a:solidFill>
                  <a:schemeClr val="tx1"/>
                </a:solidFill>
              </a:rPr>
              <a:t> Promover os princípios, modelos, padrões, diretrizes e planos para a arquitetura, considerando requisitos de negócio e estratégia da empresa </a:t>
            </a:r>
          </a:p>
          <a:p>
            <a:pPr>
              <a:lnSpc>
                <a:spcPct val="100000"/>
              </a:lnSpc>
              <a:buClrTx/>
              <a:buFontTx/>
              <a:buChar char="•"/>
            </a:pPr>
            <a:r>
              <a:rPr lang="pt-BR" sz="1700">
                <a:solidFill>
                  <a:schemeClr val="tx1"/>
                </a:solidFill>
              </a:rPr>
              <a:t> Apoiar a criação dos planos de transição para alcançar a arquitetura alvo </a:t>
            </a:r>
          </a:p>
          <a:p>
            <a:pPr>
              <a:lnSpc>
                <a:spcPct val="100000"/>
              </a:lnSpc>
              <a:buClrTx/>
              <a:buFontTx/>
              <a:buChar char="•"/>
            </a:pPr>
            <a:r>
              <a:rPr lang="pt-BR" sz="1700">
                <a:solidFill>
                  <a:schemeClr val="tx1"/>
                </a:solidFill>
              </a:rPr>
              <a:t> Garantir o alinhamento interno entre os domínios de arquitetura </a:t>
            </a:r>
          </a:p>
          <a:p>
            <a:pPr>
              <a:lnSpc>
                <a:spcPct val="100000"/>
              </a:lnSpc>
              <a:buClrTx/>
              <a:buFontTx/>
              <a:buChar char="•"/>
            </a:pPr>
            <a:r>
              <a:rPr lang="pt-BR" sz="1700">
                <a:solidFill>
                  <a:schemeClr val="tx1"/>
                </a:solidFill>
              </a:rPr>
              <a:t> Apoiar, quanto necessário, no processo de tomada de decisão para as decisões chave de arquitetura </a:t>
            </a:r>
          </a:p>
          <a:p>
            <a:pPr>
              <a:lnSpc>
                <a:spcPct val="100000"/>
              </a:lnSpc>
              <a:buClrTx/>
              <a:buFontTx/>
              <a:buChar char="•"/>
            </a:pPr>
            <a:r>
              <a:rPr lang="pt-BR" sz="1700">
                <a:solidFill>
                  <a:schemeClr val="tx1"/>
                </a:solidFill>
              </a:rPr>
              <a:t> Participar das revisões de desenho, regulares ou eventuais, promovendo a correta utilização da arquitetura </a:t>
            </a:r>
          </a:p>
          <a:p>
            <a:pPr>
              <a:lnSpc>
                <a:spcPct val="100000"/>
              </a:lnSpc>
              <a:buClrTx/>
              <a:buFontTx/>
              <a:buChar char="•"/>
            </a:pPr>
            <a:r>
              <a:rPr lang="pt-BR" sz="1700">
                <a:solidFill>
                  <a:schemeClr val="tx1"/>
                </a:solidFill>
              </a:rPr>
              <a:t> Conduzir a avaliação de adequação à arquitetura </a:t>
            </a:r>
          </a:p>
          <a:p>
            <a:pPr>
              <a:lnSpc>
                <a:spcPct val="100000"/>
              </a:lnSpc>
              <a:buClrTx/>
              <a:buFontTx/>
              <a:buChar char="•"/>
            </a:pPr>
            <a:r>
              <a:rPr lang="pt-BR" sz="1700">
                <a:solidFill>
                  <a:schemeClr val="tx1"/>
                </a:solidFill>
              </a:rPr>
              <a:t> Comunicar ao Gerente de Arquitetura, os resultados das avaliações e recomendações de todas as iniciativas analisadas pela área de arquitetura </a:t>
            </a:r>
          </a:p>
          <a:p>
            <a:pPr>
              <a:lnSpc>
                <a:spcPct val="100000"/>
              </a:lnSpc>
              <a:buClrTx/>
              <a:buFontTx/>
              <a:buChar char="•"/>
            </a:pPr>
            <a:r>
              <a:rPr lang="pt-BR" sz="1700">
                <a:solidFill>
                  <a:schemeClr val="tx1"/>
                </a:solidFill>
              </a:rPr>
              <a:t> Definir e justificar, baseado nas estratégias de Negócio e de TI, iniciativas relacionadas a arquitetura</a:t>
            </a:r>
          </a:p>
        </p:txBody>
      </p:sp>
      <p:sp>
        <p:nvSpPr>
          <p:cNvPr id="2048005" name="Rectangle 5"/>
          <p:cNvSpPr>
            <a:spLocks noChangeArrowheads="1"/>
          </p:cNvSpPr>
          <p:nvPr/>
        </p:nvSpPr>
        <p:spPr bwMode="auto">
          <a:xfrm>
            <a:off x="404813" y="1111250"/>
            <a:ext cx="87153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buClrTx/>
              <a:buFontTx/>
              <a:buNone/>
            </a:pPr>
            <a:r>
              <a:rPr lang="pt-BR" sz="2200">
                <a:solidFill>
                  <a:schemeClr val="tx2"/>
                </a:solidFill>
              </a:rPr>
              <a:t>As responsabilidades dos papéis do grupo dos Executores é:</a:t>
            </a:r>
          </a:p>
        </p:txBody>
      </p:sp>
    </p:spTree>
    <p:extLst>
      <p:ext uri="{BB962C8B-B14F-4D97-AF65-F5344CB8AC3E}">
        <p14:creationId xmlns:p14="http://schemas.microsoft.com/office/powerpoint/2010/main" val="4285366607"/>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485DDD23-0116-B24E-B9B1-04E70A8F5DC9}" type="slidenum">
              <a:rPr lang="en-US"/>
              <a:pPr/>
              <a:t>45</a:t>
            </a:fld>
            <a:endParaRPr lang="en-US"/>
          </a:p>
        </p:txBody>
      </p:sp>
      <p:sp>
        <p:nvSpPr>
          <p:cNvPr id="2050050" name="Rectangle 2"/>
          <p:cNvSpPr>
            <a:spLocks noGrp="1" noChangeArrowheads="1"/>
          </p:cNvSpPr>
          <p:nvPr>
            <p:ph type="title"/>
          </p:nvPr>
        </p:nvSpPr>
        <p:spPr>
          <a:xfrm>
            <a:off x="2699792" y="116632"/>
            <a:ext cx="8245475" cy="498475"/>
          </a:xfrm>
        </p:spPr>
        <p:txBody>
          <a:bodyPr/>
          <a:lstStyle/>
          <a:p>
            <a:r>
              <a:rPr lang="en-US" sz="3200" dirty="0" err="1"/>
              <a:t>Papéis</a:t>
            </a:r>
            <a:r>
              <a:rPr lang="en-US" sz="3200" dirty="0"/>
              <a:t> e </a:t>
            </a:r>
            <a:r>
              <a:rPr lang="en-US" sz="3200" dirty="0" err="1"/>
              <a:t>Responsabilidades</a:t>
            </a:r>
            <a:r>
              <a:rPr lang="en-US" sz="3200" dirty="0"/>
              <a:t> – </a:t>
            </a:r>
            <a:r>
              <a:rPr lang="en-US" sz="3200" dirty="0" smtClean="0"/>
              <a:t/>
            </a:r>
            <a:br>
              <a:rPr lang="en-US" sz="3200" dirty="0" smtClean="0"/>
            </a:br>
            <a:r>
              <a:rPr lang="en-US" sz="3200" dirty="0" err="1" smtClean="0"/>
              <a:t>Melhores</a:t>
            </a:r>
            <a:r>
              <a:rPr lang="en-US" sz="3200" dirty="0" smtClean="0"/>
              <a:t> </a:t>
            </a:r>
            <a:r>
              <a:rPr lang="en-US" sz="3200" dirty="0" err="1"/>
              <a:t>Práticas</a:t>
            </a:r>
            <a:endParaRPr lang="en-US" sz="3200" dirty="0"/>
          </a:p>
        </p:txBody>
      </p:sp>
      <p:sp>
        <p:nvSpPr>
          <p:cNvPr id="2050051" name="Rectangle 3"/>
          <p:cNvSpPr>
            <a:spLocks noChangeArrowheads="1"/>
          </p:cNvSpPr>
          <p:nvPr/>
        </p:nvSpPr>
        <p:spPr bwMode="auto">
          <a:xfrm>
            <a:off x="428625" y="1600200"/>
            <a:ext cx="8382000" cy="472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lnSpc>
                <a:spcPct val="100000"/>
              </a:lnSpc>
              <a:buClrTx/>
              <a:buFontTx/>
              <a:buNone/>
            </a:pPr>
            <a:endParaRPr lang="pt-BR" sz="2400" b="1">
              <a:solidFill>
                <a:schemeClr val="tx1"/>
              </a:solidFill>
            </a:endParaRPr>
          </a:p>
        </p:txBody>
      </p:sp>
      <p:sp>
        <p:nvSpPr>
          <p:cNvPr id="2050052" name="Text Box 4"/>
          <p:cNvSpPr txBox="1">
            <a:spLocks noChangeArrowheads="1"/>
          </p:cNvSpPr>
          <p:nvPr/>
        </p:nvSpPr>
        <p:spPr bwMode="auto">
          <a:xfrm>
            <a:off x="504825" y="1627188"/>
            <a:ext cx="8229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00000"/>
              </a:lnSpc>
              <a:buClrTx/>
              <a:buFontTx/>
              <a:buNone/>
            </a:pPr>
            <a:r>
              <a:rPr lang="pt-BR" b="1">
                <a:solidFill>
                  <a:schemeClr val="tx1"/>
                </a:solidFill>
              </a:rPr>
              <a:t>Multiplicadores:</a:t>
            </a:r>
          </a:p>
          <a:p>
            <a:pPr>
              <a:lnSpc>
                <a:spcPct val="100000"/>
              </a:lnSpc>
              <a:buClrTx/>
              <a:buFontTx/>
              <a:buNone/>
            </a:pPr>
            <a:endParaRPr lang="pt-BR" b="1">
              <a:solidFill>
                <a:schemeClr val="tx1"/>
              </a:solidFill>
            </a:endParaRPr>
          </a:p>
          <a:p>
            <a:pPr>
              <a:lnSpc>
                <a:spcPct val="100000"/>
              </a:lnSpc>
              <a:buClrTx/>
              <a:buFontTx/>
              <a:buChar char="•"/>
            </a:pPr>
            <a:r>
              <a:rPr lang="pt-BR">
                <a:solidFill>
                  <a:schemeClr val="tx1"/>
                </a:solidFill>
              </a:rPr>
              <a:t> Promover o alinhamento das iniciativas de sua área com a arquitetura da empresa </a:t>
            </a:r>
          </a:p>
          <a:p>
            <a:pPr>
              <a:lnSpc>
                <a:spcPct val="100000"/>
              </a:lnSpc>
              <a:buClrTx/>
              <a:buFontTx/>
              <a:buChar char="•"/>
            </a:pPr>
            <a:r>
              <a:rPr lang="pt-BR">
                <a:solidFill>
                  <a:schemeClr val="tx1"/>
                </a:solidFill>
              </a:rPr>
              <a:t> Suportar o gestor de arquitetura na avaliação e orientação nas iniciativas de melhorias e novos projetos</a:t>
            </a:r>
            <a:r>
              <a:rPr lang="pt-BR">
                <a:solidFill>
                  <a:schemeClr val="tx2"/>
                </a:solidFill>
              </a:rPr>
              <a:t> </a:t>
            </a:r>
          </a:p>
        </p:txBody>
      </p:sp>
      <p:sp>
        <p:nvSpPr>
          <p:cNvPr id="2050053" name="Rectangle 5"/>
          <p:cNvSpPr>
            <a:spLocks noChangeArrowheads="1"/>
          </p:cNvSpPr>
          <p:nvPr/>
        </p:nvSpPr>
        <p:spPr bwMode="auto">
          <a:xfrm>
            <a:off x="404813" y="1111250"/>
            <a:ext cx="87153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lstStyle/>
          <a:p>
            <a:pPr>
              <a:buClrTx/>
              <a:buFontTx/>
              <a:buNone/>
            </a:pPr>
            <a:r>
              <a:rPr lang="pt-BR" sz="2200">
                <a:solidFill>
                  <a:schemeClr val="tx2"/>
                </a:solidFill>
              </a:rPr>
              <a:t>As responsabilidades dos papéis do grupo dos Executores é:</a:t>
            </a:r>
          </a:p>
        </p:txBody>
      </p:sp>
    </p:spTree>
    <p:extLst>
      <p:ext uri="{BB962C8B-B14F-4D97-AF65-F5344CB8AC3E}">
        <p14:creationId xmlns:p14="http://schemas.microsoft.com/office/powerpoint/2010/main" val="3700146523"/>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53988" y="6502400"/>
            <a:ext cx="1006475" cy="320675"/>
          </a:xfrm>
          <a:prstGeom prst="rect">
            <a:avLst/>
          </a:prstGeom>
        </p:spPr>
        <p:txBody>
          <a:bodyPr/>
          <a:lstStyle/>
          <a:p>
            <a:fld id="{0D356852-54F2-164D-A453-2CBBC68AAC78}" type="slidenum">
              <a:rPr lang="en-US"/>
              <a:pPr/>
              <a:t>46</a:t>
            </a:fld>
            <a:endParaRPr lang="en-US"/>
          </a:p>
        </p:txBody>
      </p:sp>
      <p:sp>
        <p:nvSpPr>
          <p:cNvPr id="2052098" name="Rectangle 2"/>
          <p:cNvSpPr>
            <a:spLocks noGrp="1" noChangeArrowheads="1"/>
          </p:cNvSpPr>
          <p:nvPr>
            <p:ph type="title"/>
          </p:nvPr>
        </p:nvSpPr>
        <p:spPr>
          <a:xfrm>
            <a:off x="2915816" y="188640"/>
            <a:ext cx="7874000" cy="436562"/>
          </a:xfrm>
        </p:spPr>
        <p:txBody>
          <a:bodyPr/>
          <a:lstStyle/>
          <a:p>
            <a:pPr defTabSz="762000"/>
            <a:r>
              <a:rPr lang="pt-BR" sz="3200" b="1" dirty="0"/>
              <a:t>Identificação de Perfis e </a:t>
            </a:r>
            <a:r>
              <a:rPr lang="pt-BR" sz="3200" b="1" dirty="0" smtClean="0"/>
              <a:t/>
            </a:r>
            <a:br>
              <a:rPr lang="pt-BR" sz="3200" b="1" dirty="0" smtClean="0"/>
            </a:br>
            <a:r>
              <a:rPr lang="pt-BR" sz="3200" b="1" dirty="0" smtClean="0"/>
              <a:t>competências </a:t>
            </a:r>
            <a:r>
              <a:rPr lang="pt-BR" sz="3200" b="1" dirty="0"/>
              <a:t>para Arquitetos</a:t>
            </a:r>
          </a:p>
        </p:txBody>
      </p:sp>
      <p:sp>
        <p:nvSpPr>
          <p:cNvPr id="2052099" name="Rectangle 3"/>
          <p:cNvSpPr>
            <a:spLocks noGrp="1" noChangeArrowheads="1"/>
          </p:cNvSpPr>
          <p:nvPr>
            <p:ph type="body" idx="1"/>
          </p:nvPr>
        </p:nvSpPr>
        <p:spPr>
          <a:xfrm>
            <a:off x="252413" y="1427163"/>
            <a:ext cx="7775575" cy="3903662"/>
          </a:xfrm>
        </p:spPr>
        <p:txBody>
          <a:bodyPr/>
          <a:lstStyle/>
          <a:p>
            <a:pPr marL="285750" indent="-285750" defTabSz="762000">
              <a:lnSpc>
                <a:spcPct val="130000"/>
              </a:lnSpc>
            </a:pPr>
            <a:r>
              <a:rPr lang="pt-BR" sz="2800" dirty="0"/>
              <a:t>Arquiteto de Negócios</a:t>
            </a:r>
          </a:p>
          <a:p>
            <a:pPr marL="619125" lvl="1" indent="-238125" defTabSz="762000">
              <a:lnSpc>
                <a:spcPct val="130000"/>
              </a:lnSpc>
            </a:pPr>
            <a:r>
              <a:rPr lang="pt-BR" sz="1400" dirty="0"/>
              <a:t>Assegura alinhamento dos mapas de arquitetura com os processos de negócio</a:t>
            </a:r>
          </a:p>
          <a:p>
            <a:pPr marL="285750" indent="-285750" defTabSz="762000">
              <a:lnSpc>
                <a:spcPct val="130000"/>
              </a:lnSpc>
            </a:pPr>
            <a:r>
              <a:rPr lang="pt-BR" sz="2800" dirty="0"/>
              <a:t>Arquiteto de Aplicações </a:t>
            </a:r>
          </a:p>
          <a:p>
            <a:pPr marL="619125" lvl="1" indent="-238125" defTabSz="762000">
              <a:lnSpc>
                <a:spcPct val="130000"/>
              </a:lnSpc>
            </a:pPr>
            <a:r>
              <a:rPr lang="pt-BR" sz="1400" dirty="0"/>
              <a:t>Assegura coerência e alinhamento das aplicações com o negócio</a:t>
            </a:r>
          </a:p>
          <a:p>
            <a:pPr marL="285750" indent="-285750" defTabSz="762000">
              <a:lnSpc>
                <a:spcPct val="130000"/>
              </a:lnSpc>
            </a:pPr>
            <a:r>
              <a:rPr lang="pt-BR" sz="2800" dirty="0"/>
              <a:t>Arquiteto de Informações</a:t>
            </a:r>
          </a:p>
          <a:p>
            <a:pPr marL="619125" lvl="1" indent="-238125" defTabSz="762000">
              <a:lnSpc>
                <a:spcPct val="130000"/>
              </a:lnSpc>
            </a:pPr>
            <a:r>
              <a:rPr lang="pt-BR" sz="1400" dirty="0"/>
              <a:t>Assegura confiabilidade aos modelos conceituais de informações da organização assim como seu alinhamento como negócio</a:t>
            </a:r>
          </a:p>
          <a:p>
            <a:pPr marL="285750" indent="-285750" defTabSz="762000">
              <a:lnSpc>
                <a:spcPct val="130000"/>
              </a:lnSpc>
            </a:pPr>
            <a:r>
              <a:rPr lang="pt-BR" sz="2800" dirty="0"/>
              <a:t>Arquiteto de </a:t>
            </a:r>
            <a:r>
              <a:rPr lang="pt-BR" sz="2800" dirty="0" err="1"/>
              <a:t>Infra-estrutura</a:t>
            </a:r>
            <a:endParaRPr lang="pt-BR" sz="2800" dirty="0"/>
          </a:p>
          <a:p>
            <a:pPr marL="619125" lvl="1" indent="-238125" defTabSz="762000">
              <a:lnSpc>
                <a:spcPct val="130000"/>
              </a:lnSpc>
            </a:pPr>
            <a:r>
              <a:rPr lang="pt-BR" sz="1400" dirty="0"/>
              <a:t>Assegura atendimento das necessidade das aplicações pelo parque tecnológico da organização</a:t>
            </a:r>
          </a:p>
        </p:txBody>
      </p:sp>
    </p:spTree>
    <p:extLst>
      <p:ext uri="{BB962C8B-B14F-4D97-AF65-F5344CB8AC3E}">
        <p14:creationId xmlns:p14="http://schemas.microsoft.com/office/powerpoint/2010/main" val="888708932"/>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53988" y="6502400"/>
            <a:ext cx="1006475" cy="320675"/>
          </a:xfrm>
          <a:prstGeom prst="rect">
            <a:avLst/>
          </a:prstGeom>
        </p:spPr>
        <p:txBody>
          <a:bodyPr/>
          <a:lstStyle/>
          <a:p>
            <a:fld id="{D0DC16B3-A020-2343-B30D-A10AAE12D60C}" type="slidenum">
              <a:rPr lang="en-US"/>
              <a:pPr/>
              <a:t>47</a:t>
            </a:fld>
            <a:endParaRPr lang="en-US"/>
          </a:p>
        </p:txBody>
      </p:sp>
      <p:sp>
        <p:nvSpPr>
          <p:cNvPr id="1804290" name="Rectangle 2"/>
          <p:cNvSpPr>
            <a:spLocks noGrp="1" noChangeArrowheads="1"/>
          </p:cNvSpPr>
          <p:nvPr>
            <p:ph type="title"/>
          </p:nvPr>
        </p:nvSpPr>
        <p:spPr>
          <a:xfrm>
            <a:off x="1331640" y="22523"/>
            <a:ext cx="8245475" cy="406400"/>
          </a:xfrm>
        </p:spPr>
        <p:txBody>
          <a:bodyPr/>
          <a:lstStyle/>
          <a:p>
            <a:pPr algn="ctr"/>
            <a:r>
              <a:rPr lang="pt-BR" sz="2800" b="1" dirty="0"/>
              <a:t>Arquitetura em Silos vs. </a:t>
            </a:r>
            <a:r>
              <a:rPr lang="pt-BR" sz="2800" b="1" dirty="0" smtClean="0"/>
              <a:t/>
            </a:r>
            <a:br>
              <a:rPr lang="pt-BR" sz="2800" b="1" dirty="0" smtClean="0"/>
            </a:br>
            <a:r>
              <a:rPr lang="pt-BR" sz="2800" b="1" dirty="0" smtClean="0"/>
              <a:t>Arquitetura </a:t>
            </a:r>
            <a:r>
              <a:rPr lang="pt-BR" sz="2800" b="1" dirty="0"/>
              <a:t>Corporativa</a:t>
            </a:r>
          </a:p>
        </p:txBody>
      </p:sp>
      <p:sp>
        <p:nvSpPr>
          <p:cNvPr id="1804291" name="Rectangle 3"/>
          <p:cNvSpPr>
            <a:spLocks noGrp="1" noChangeArrowheads="1"/>
          </p:cNvSpPr>
          <p:nvPr>
            <p:ph type="body" sz="half" idx="1"/>
          </p:nvPr>
        </p:nvSpPr>
        <p:spPr>
          <a:xfrm>
            <a:off x="311150" y="1236663"/>
            <a:ext cx="4094163" cy="5113337"/>
          </a:xfrm>
          <a:solidFill>
            <a:srgbClr val="D18213">
              <a:alpha val="42000"/>
            </a:srgbClr>
          </a:solidFill>
          <a:ln>
            <a:solidFill>
              <a:srgbClr val="7886DA"/>
            </a:solidFill>
            <a:miter lim="800000"/>
            <a:headEnd/>
            <a:tailEnd/>
          </a:ln>
        </p:spPr>
        <p:txBody>
          <a:bodyPr/>
          <a:lstStyle/>
          <a:p>
            <a:pPr marL="342900" indent="-342900" algn="ctr">
              <a:lnSpc>
                <a:spcPct val="80000"/>
              </a:lnSpc>
              <a:buClr>
                <a:schemeClr val="tx1"/>
              </a:buClr>
              <a:buFontTx/>
              <a:buNone/>
            </a:pPr>
            <a:r>
              <a:rPr lang="pt-BR" sz="1600" b="0"/>
              <a:t>Arquitetura em Silos</a:t>
            </a:r>
          </a:p>
          <a:p>
            <a:pPr marL="342900" indent="-342900">
              <a:lnSpc>
                <a:spcPct val="80000"/>
              </a:lnSpc>
              <a:buClr>
                <a:schemeClr val="tx1"/>
              </a:buClr>
              <a:buFontTx/>
              <a:buChar char="•"/>
            </a:pPr>
            <a:endParaRPr lang="pt-BR" sz="1600"/>
          </a:p>
          <a:p>
            <a:pPr marL="342900" indent="-342900">
              <a:lnSpc>
                <a:spcPct val="80000"/>
              </a:lnSpc>
              <a:buClr>
                <a:schemeClr val="tx1"/>
              </a:buClr>
              <a:buFontTx/>
              <a:buChar char="•"/>
            </a:pPr>
            <a:r>
              <a:rPr lang="pt-BR" sz="1200"/>
              <a:t>Várias Arquiteturas;</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Diferentes soluções/tecnologias;</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Falta de padronização;</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Dificuldade de integração;</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Duplicidade de esforços;</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Falta de visão única da empresa;</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Cada “arquitetura” endereça problemas de negócio da área ou departamento;</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Distribuição do poder decisório.</a:t>
            </a:r>
          </a:p>
          <a:p>
            <a:pPr marL="342900" indent="-342900">
              <a:lnSpc>
                <a:spcPct val="80000"/>
              </a:lnSpc>
              <a:buClr>
                <a:schemeClr val="tx1"/>
              </a:buClr>
              <a:buFontTx/>
              <a:buChar char="•"/>
            </a:pPr>
            <a:endParaRPr lang="pt-BR" sz="1200"/>
          </a:p>
          <a:p>
            <a:pPr marL="342900" indent="-342900">
              <a:lnSpc>
                <a:spcPct val="80000"/>
              </a:lnSpc>
              <a:buClr>
                <a:schemeClr val="tx1"/>
              </a:buClr>
              <a:buFontTx/>
              <a:buChar char="•"/>
            </a:pPr>
            <a:r>
              <a:rPr lang="pt-BR" sz="1200"/>
              <a:t>Maior complexidade na gestão</a:t>
            </a:r>
          </a:p>
        </p:txBody>
      </p:sp>
      <p:sp>
        <p:nvSpPr>
          <p:cNvPr id="1804292" name="Rectangle 4"/>
          <p:cNvSpPr>
            <a:spLocks noGrp="1" noChangeArrowheads="1"/>
          </p:cNvSpPr>
          <p:nvPr>
            <p:ph type="body" sz="half" idx="2"/>
          </p:nvPr>
        </p:nvSpPr>
        <p:spPr>
          <a:xfrm>
            <a:off x="4587875" y="1249363"/>
            <a:ext cx="4351338" cy="5075237"/>
          </a:xfrm>
          <a:solidFill>
            <a:srgbClr val="99CCFF">
              <a:alpha val="67000"/>
            </a:srgbClr>
          </a:solidFill>
          <a:ln>
            <a:solidFill>
              <a:srgbClr val="9CBAFF"/>
            </a:solidFill>
            <a:miter lim="800000"/>
            <a:headEnd/>
            <a:tailEnd/>
          </a:ln>
        </p:spPr>
        <p:txBody>
          <a:bodyPr/>
          <a:lstStyle/>
          <a:p>
            <a:pPr marL="342900" indent="-342900" algn="ctr">
              <a:lnSpc>
                <a:spcPct val="80000"/>
              </a:lnSpc>
              <a:buClr>
                <a:schemeClr val="tx1"/>
              </a:buClr>
              <a:buFontTx/>
              <a:buNone/>
            </a:pPr>
            <a:r>
              <a:rPr lang="pt-BR" sz="2000" b="0"/>
              <a:t>Arquitetura Corporativa</a:t>
            </a:r>
          </a:p>
          <a:p>
            <a:pPr marL="342900" indent="-342900">
              <a:lnSpc>
                <a:spcPct val="80000"/>
              </a:lnSpc>
              <a:buClr>
                <a:schemeClr val="tx1"/>
              </a:buClr>
              <a:buFontTx/>
              <a:buChar char="•"/>
            </a:pPr>
            <a:endParaRPr lang="pt-BR" sz="2000"/>
          </a:p>
          <a:p>
            <a:pPr marL="342900" indent="-342900">
              <a:lnSpc>
                <a:spcPct val="80000"/>
              </a:lnSpc>
              <a:buClr>
                <a:schemeClr val="tx1"/>
              </a:buClr>
              <a:buFontTx/>
              <a:buChar char="•"/>
            </a:pPr>
            <a:r>
              <a:rPr lang="pt-BR" sz="1400"/>
              <a:t>Uma única Arquitetura;</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Padronização;</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Viabiliza a Integração;</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Ganhos de sinergia (reuso)</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Visão única da empresa;</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Endereça problemas de negócio da corporação</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Centralização do poder decisório.</a:t>
            </a:r>
          </a:p>
          <a:p>
            <a:pPr marL="342900" indent="-342900">
              <a:lnSpc>
                <a:spcPct val="80000"/>
              </a:lnSpc>
              <a:buClr>
                <a:schemeClr val="tx1"/>
              </a:buClr>
              <a:buFontTx/>
              <a:buChar char="•"/>
            </a:pPr>
            <a:endParaRPr lang="pt-BR" sz="1400"/>
          </a:p>
          <a:p>
            <a:pPr marL="342900" indent="-342900">
              <a:lnSpc>
                <a:spcPct val="80000"/>
              </a:lnSpc>
              <a:buClr>
                <a:schemeClr val="tx1"/>
              </a:buClr>
              <a:buFontTx/>
              <a:buChar char="•"/>
            </a:pPr>
            <a:r>
              <a:rPr lang="pt-BR" sz="1400"/>
              <a:t>Redução da complexidade na gestão;</a:t>
            </a:r>
          </a:p>
          <a:p>
            <a:pPr marL="342900" indent="-342900">
              <a:lnSpc>
                <a:spcPct val="80000"/>
              </a:lnSpc>
              <a:buClr>
                <a:schemeClr val="tx1"/>
              </a:buClr>
              <a:buFontTx/>
              <a:buChar char="•"/>
            </a:pPr>
            <a:endParaRPr lang="pt-BR" sz="1400"/>
          </a:p>
        </p:txBody>
      </p:sp>
    </p:spTree>
    <p:extLst>
      <p:ext uri="{BB962C8B-B14F-4D97-AF65-F5344CB8AC3E}">
        <p14:creationId xmlns:p14="http://schemas.microsoft.com/office/powerpoint/2010/main" val="2635957239"/>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188640"/>
            <a:ext cx="8229600" cy="1143000"/>
          </a:xfrm>
        </p:spPr>
        <p:txBody>
          <a:bodyPr/>
          <a:lstStyle/>
          <a:p>
            <a:pPr algn="ctr"/>
            <a:r>
              <a:rPr lang="en-US" sz="3600" dirty="0" err="1" smtClean="0"/>
              <a:t>Os</a:t>
            </a:r>
            <a:r>
              <a:rPr lang="en-US" sz="3600" dirty="0" smtClean="0"/>
              <a:t> 4 </a:t>
            </a:r>
            <a:r>
              <a:rPr lang="en-US" sz="3600" dirty="0" err="1" smtClean="0"/>
              <a:t>Estágios</a:t>
            </a:r>
            <a:r>
              <a:rPr lang="en-US" sz="3600" dirty="0" smtClean="0"/>
              <a:t> de </a:t>
            </a:r>
            <a:r>
              <a:rPr lang="en-US" sz="3600" dirty="0" err="1" smtClean="0"/>
              <a:t>Maturidade</a:t>
            </a:r>
            <a:r>
              <a:rPr lang="en-US" sz="3600" dirty="0" smtClean="0"/>
              <a:t> </a:t>
            </a:r>
            <a:br>
              <a:rPr lang="en-US" sz="3600" dirty="0" smtClean="0"/>
            </a:br>
            <a:r>
              <a:rPr lang="en-US" sz="3600" dirty="0" smtClean="0"/>
              <a:t>da </a:t>
            </a:r>
            <a:r>
              <a:rPr lang="en-US" sz="3600" dirty="0" err="1" smtClean="0"/>
              <a:t>Arquitetura</a:t>
            </a:r>
            <a:r>
              <a:rPr lang="en-US" sz="3600" dirty="0" smtClean="0"/>
              <a:t> </a:t>
            </a:r>
            <a:r>
              <a:rPr lang="en-US" sz="3600" dirty="0" err="1"/>
              <a:t>Empresarial</a:t>
            </a:r>
            <a:r>
              <a:rPr lang="en-US" sz="3600" dirty="0"/>
              <a:t/>
            </a:r>
            <a:br>
              <a:rPr lang="en-US" sz="3600" dirty="0"/>
            </a:br>
            <a:r>
              <a:rPr lang="en-US" sz="3600" dirty="0"/>
              <a:t/>
            </a:r>
            <a:br>
              <a:rPr lang="en-US" sz="3600" dirty="0"/>
            </a:br>
            <a:endParaRPr lang="en-US" sz="3600" dirty="0"/>
          </a:p>
        </p:txBody>
      </p:sp>
      <p:sp>
        <p:nvSpPr>
          <p:cNvPr id="3" name="Content Placeholder 2"/>
          <p:cNvSpPr>
            <a:spLocks noGrp="1"/>
          </p:cNvSpPr>
          <p:nvPr>
            <p:ph idx="1"/>
          </p:nvPr>
        </p:nvSpPr>
        <p:spPr/>
        <p:txBody>
          <a:bodyPr/>
          <a:lstStyle/>
          <a:p>
            <a:pPr>
              <a:buFont typeface="+mj-lt"/>
              <a:buAutoNum type="arabicPeriod"/>
            </a:pPr>
            <a:r>
              <a:rPr lang="en-US" sz="1800" b="1" dirty="0" err="1"/>
              <a:t>Arquitetura</a:t>
            </a:r>
            <a:r>
              <a:rPr lang="en-US" sz="1800" b="1" dirty="0"/>
              <a:t>  dos  Silos  de  </a:t>
            </a:r>
            <a:r>
              <a:rPr lang="en-US" sz="1800" b="1" dirty="0" err="1"/>
              <a:t>Negócios</a:t>
            </a:r>
            <a:r>
              <a:rPr lang="en-US" sz="1800" b="1" dirty="0"/>
              <a:t>:</a:t>
            </a:r>
            <a:r>
              <a:rPr lang="en-US" sz="1800" dirty="0"/>
              <a:t>  </a:t>
            </a:r>
            <a:r>
              <a:rPr lang="en-US" sz="1800" dirty="0" err="1"/>
              <a:t>quando</a:t>
            </a:r>
            <a:r>
              <a:rPr lang="en-US" sz="1800" dirty="0"/>
              <a:t>  as  </a:t>
            </a:r>
            <a:r>
              <a:rPr lang="en-US" sz="1800" dirty="0" err="1"/>
              <a:t>empresas</a:t>
            </a:r>
            <a:r>
              <a:rPr lang="en-US" sz="1800" dirty="0"/>
              <a:t>  </a:t>
            </a:r>
            <a:r>
              <a:rPr lang="en-US" sz="1800" dirty="0" err="1"/>
              <a:t>procuram</a:t>
            </a:r>
            <a:r>
              <a:rPr lang="en-US" sz="1800" dirty="0"/>
              <a:t>  </a:t>
            </a:r>
            <a:r>
              <a:rPr lang="en-US" sz="1800" dirty="0" err="1" smtClean="0"/>
              <a:t>maximizar</a:t>
            </a:r>
            <a:r>
              <a:rPr lang="en-US" sz="1800" dirty="0"/>
              <a:t>  </a:t>
            </a:r>
            <a:r>
              <a:rPr lang="en-US" sz="1800" dirty="0" smtClean="0"/>
              <a:t>as </a:t>
            </a:r>
            <a:r>
              <a:rPr lang="en-US" sz="1800" dirty="0" err="1" smtClean="0"/>
              <a:t>necessidades</a:t>
            </a:r>
            <a:r>
              <a:rPr lang="en-US" sz="1800" dirty="0" smtClean="0"/>
              <a:t> de </a:t>
            </a:r>
            <a:r>
              <a:rPr lang="en-US" sz="1800" dirty="0" err="1" smtClean="0"/>
              <a:t>cada</a:t>
            </a:r>
            <a:r>
              <a:rPr lang="en-US" sz="1800" dirty="0" smtClean="0"/>
              <a:t> </a:t>
            </a:r>
            <a:r>
              <a:rPr lang="en-US" sz="1800" dirty="0" err="1" smtClean="0"/>
              <a:t>unidade</a:t>
            </a:r>
            <a:r>
              <a:rPr lang="en-US" sz="1800" dirty="0" smtClean="0"/>
              <a:t> </a:t>
            </a:r>
            <a:r>
              <a:rPr lang="en-US" sz="1800" dirty="0" err="1" smtClean="0"/>
              <a:t>comercial</a:t>
            </a:r>
            <a:r>
              <a:rPr lang="en-US" sz="1800" dirty="0" smtClean="0"/>
              <a:t> </a:t>
            </a:r>
            <a:r>
              <a:rPr lang="en-US" sz="1800" dirty="0" err="1" smtClean="0"/>
              <a:t>ou</a:t>
            </a:r>
            <a:r>
              <a:rPr lang="en-US" sz="1800" dirty="0" smtClean="0"/>
              <a:t> as </a:t>
            </a:r>
            <a:r>
              <a:rPr lang="en-US" sz="1800" dirty="0" err="1" smtClean="0"/>
              <a:t>necessidades</a:t>
            </a:r>
            <a:r>
              <a:rPr lang="en-US" sz="1800" dirty="0" smtClean="0"/>
              <a:t> </a:t>
            </a:r>
            <a:r>
              <a:rPr lang="en-US" sz="1800" dirty="0" err="1" smtClean="0"/>
              <a:t>funcionais</a:t>
            </a:r>
            <a:r>
              <a:rPr lang="en-US" sz="1800" dirty="0" smtClean="0"/>
              <a:t>.</a:t>
            </a:r>
            <a:endParaRPr lang="pt-BR" sz="1800" dirty="0"/>
          </a:p>
          <a:p>
            <a:pPr>
              <a:buFont typeface="+mj-lt"/>
              <a:buAutoNum type="arabicPeriod"/>
            </a:pPr>
            <a:r>
              <a:rPr lang="en-US" sz="1800" b="1" dirty="0" err="1" smtClean="0"/>
              <a:t>Arquitetura</a:t>
            </a:r>
            <a:r>
              <a:rPr lang="en-US" sz="1800" b="1" dirty="0"/>
              <a:t>  da  </a:t>
            </a:r>
            <a:r>
              <a:rPr lang="en-US" sz="1800" b="1" dirty="0" err="1"/>
              <a:t>Tecnologia</a:t>
            </a:r>
            <a:r>
              <a:rPr lang="en-US" sz="1800" b="1" dirty="0"/>
              <a:t>  </a:t>
            </a:r>
            <a:r>
              <a:rPr lang="en-US" sz="1800" b="1" dirty="0" err="1"/>
              <a:t>Padronizada</a:t>
            </a:r>
            <a:r>
              <a:rPr lang="en-US" sz="1800" b="1" dirty="0"/>
              <a:t>:</a:t>
            </a:r>
            <a:r>
              <a:rPr lang="en-US" sz="1800" dirty="0"/>
              <a:t>  </a:t>
            </a:r>
            <a:r>
              <a:rPr lang="en-US" sz="1800" dirty="0" err="1"/>
              <a:t>proporciona</a:t>
            </a:r>
            <a:r>
              <a:rPr lang="en-US" sz="1800" dirty="0"/>
              <a:t>  a  </a:t>
            </a:r>
            <a:r>
              <a:rPr lang="en-US" sz="1800" dirty="0" err="1"/>
              <a:t>eficiência</a:t>
            </a:r>
            <a:r>
              <a:rPr lang="en-US" sz="1800" dirty="0"/>
              <a:t>  da</a:t>
            </a:r>
            <a:r>
              <a:rPr lang="en-US" sz="1800" b="1" dirty="0"/>
              <a:t>  TI</a:t>
            </a:r>
            <a:r>
              <a:rPr lang="en-US" sz="1800" dirty="0"/>
              <a:t>  </a:t>
            </a:r>
            <a:r>
              <a:rPr lang="en-US" sz="1800" dirty="0" err="1" smtClean="0"/>
              <a:t>por</a:t>
            </a:r>
            <a:r>
              <a:rPr lang="en-US" sz="1800" dirty="0"/>
              <a:t> </a:t>
            </a:r>
            <a:r>
              <a:rPr lang="en-US" sz="1800" dirty="0" err="1" smtClean="0"/>
              <a:t>meio</a:t>
            </a:r>
            <a:r>
              <a:rPr lang="en-US" sz="1800" dirty="0" smtClean="0"/>
              <a:t> da </a:t>
            </a:r>
            <a:r>
              <a:rPr lang="en-US" sz="1800" dirty="0" err="1" smtClean="0"/>
              <a:t>padronização</a:t>
            </a:r>
            <a:r>
              <a:rPr lang="en-US" sz="1800" dirty="0" smtClean="0"/>
              <a:t> </a:t>
            </a:r>
            <a:r>
              <a:rPr lang="en-US" sz="1800" dirty="0" err="1" smtClean="0"/>
              <a:t>tecnológica</a:t>
            </a:r>
            <a:r>
              <a:rPr lang="en-US" sz="1800" dirty="0" smtClean="0"/>
              <a:t> e, </a:t>
            </a:r>
            <a:r>
              <a:rPr lang="en-US" sz="1800" dirty="0" err="1" smtClean="0"/>
              <a:t>na</a:t>
            </a:r>
            <a:r>
              <a:rPr lang="en-US" sz="1800" dirty="0" smtClean="0"/>
              <a:t> </a:t>
            </a:r>
            <a:r>
              <a:rPr lang="en-US" sz="1800" dirty="0" err="1" smtClean="0"/>
              <a:t>maioria</a:t>
            </a:r>
            <a:r>
              <a:rPr lang="en-US" sz="1800" dirty="0" smtClean="0"/>
              <a:t> dos </a:t>
            </a:r>
            <a:r>
              <a:rPr lang="en-US" sz="1800" dirty="0" err="1" smtClean="0"/>
              <a:t>casos</a:t>
            </a:r>
            <a:r>
              <a:rPr lang="en-US" sz="1800" dirty="0" smtClean="0"/>
              <a:t>, da </a:t>
            </a:r>
            <a:r>
              <a:rPr lang="en-US" sz="1800" dirty="0" err="1" smtClean="0"/>
              <a:t>maior</a:t>
            </a:r>
            <a:r>
              <a:rPr lang="en-US" sz="1800" dirty="0" smtClean="0"/>
              <a:t> </a:t>
            </a:r>
            <a:r>
              <a:rPr lang="en-US" sz="1800" dirty="0" err="1" smtClean="0"/>
              <a:t>centralização</a:t>
            </a:r>
            <a:r>
              <a:rPr lang="en-US" sz="1800" dirty="0" smtClean="0"/>
              <a:t> da </a:t>
            </a:r>
            <a:r>
              <a:rPr lang="en-US" sz="1800" dirty="0" err="1" smtClean="0"/>
              <a:t>administração</a:t>
            </a:r>
            <a:r>
              <a:rPr lang="en-US" sz="1800" dirty="0" smtClean="0"/>
              <a:t> </a:t>
            </a:r>
            <a:r>
              <a:rPr lang="en-US" sz="1800" dirty="0" err="1" smtClean="0"/>
              <a:t>tecnológica</a:t>
            </a:r>
            <a:r>
              <a:rPr lang="en-US" sz="1800" dirty="0" smtClean="0"/>
              <a:t>. </a:t>
            </a:r>
          </a:p>
          <a:p>
            <a:pPr>
              <a:spcBef>
                <a:spcPts val="0"/>
              </a:spcBef>
              <a:spcAft>
                <a:spcPts val="0"/>
              </a:spcAft>
              <a:buFont typeface="+mj-lt"/>
              <a:buAutoNum type="arabicPeriod"/>
            </a:pPr>
            <a:r>
              <a:rPr lang="en-US" sz="1800" b="1" dirty="0" err="1" smtClean="0"/>
              <a:t>Arquitetura</a:t>
            </a:r>
            <a:r>
              <a:rPr lang="en-US" sz="1800" b="1" dirty="0"/>
              <a:t>  do  </a:t>
            </a:r>
            <a:r>
              <a:rPr lang="en-US" sz="1800" b="1" dirty="0" err="1"/>
              <a:t>Núcleo</a:t>
            </a:r>
            <a:r>
              <a:rPr lang="en-US" sz="1800" b="1" dirty="0"/>
              <a:t>  </a:t>
            </a:r>
            <a:r>
              <a:rPr lang="en-US" sz="1800" b="1" dirty="0" err="1"/>
              <a:t>Otimizado</a:t>
            </a:r>
            <a:r>
              <a:rPr lang="en-US" sz="1800" i="1" dirty="0"/>
              <a:t>:</a:t>
            </a:r>
            <a:r>
              <a:rPr lang="en-US" sz="1800" dirty="0"/>
              <a:t>  </a:t>
            </a:r>
            <a:r>
              <a:rPr lang="en-US" sz="1800" dirty="0" err="1"/>
              <a:t>proporciona</a:t>
            </a:r>
            <a:r>
              <a:rPr lang="en-US" sz="1800" dirty="0"/>
              <a:t>  a  </a:t>
            </a:r>
            <a:r>
              <a:rPr lang="en-US" sz="1800" dirty="0" err="1"/>
              <a:t>padronização</a:t>
            </a:r>
            <a:r>
              <a:rPr lang="en-US" sz="1800" dirty="0"/>
              <a:t>   </a:t>
            </a:r>
            <a:r>
              <a:rPr lang="en-US" sz="1800" dirty="0" smtClean="0"/>
              <a:t>dos</a:t>
            </a:r>
            <a:r>
              <a:rPr lang="en-US" sz="1800" dirty="0"/>
              <a:t>  </a:t>
            </a:r>
            <a:endParaRPr lang="en-US" sz="1800" dirty="0" smtClean="0"/>
          </a:p>
          <a:p>
            <a:pPr marL="0" indent="0">
              <a:spcBef>
                <a:spcPts val="0"/>
              </a:spcBef>
              <a:spcAft>
                <a:spcPts val="0"/>
              </a:spcAft>
              <a:buNone/>
            </a:pPr>
            <a:r>
              <a:rPr lang="en-US" sz="1800" dirty="0"/>
              <a:t> </a:t>
            </a:r>
            <a:r>
              <a:rPr lang="en-US" sz="1800" dirty="0" smtClean="0"/>
              <a:t>    </a:t>
            </a:r>
            <a:r>
              <a:rPr lang="en-US" sz="1800" dirty="0" err="1" smtClean="0"/>
              <a:t>processos</a:t>
            </a:r>
            <a:r>
              <a:rPr lang="en-US" sz="1800" dirty="0" smtClean="0"/>
              <a:t> </a:t>
            </a:r>
            <a:r>
              <a:rPr lang="en-US" sz="1800" dirty="0" err="1" smtClean="0"/>
              <a:t>na</a:t>
            </a:r>
            <a:r>
              <a:rPr lang="en-US" sz="1800" dirty="0" smtClean="0"/>
              <a:t> </a:t>
            </a:r>
            <a:r>
              <a:rPr lang="en-US" sz="1800" dirty="0" err="1" smtClean="0"/>
              <a:t>empresa</a:t>
            </a:r>
            <a:r>
              <a:rPr lang="en-US" sz="1800" dirty="0" smtClean="0"/>
              <a:t> </a:t>
            </a:r>
            <a:r>
              <a:rPr lang="en-US" sz="1800" dirty="0" err="1" smtClean="0"/>
              <a:t>como</a:t>
            </a:r>
            <a:r>
              <a:rPr lang="en-US" sz="1800" dirty="0" smtClean="0"/>
              <a:t> um </a:t>
            </a:r>
            <a:r>
              <a:rPr lang="en-US" sz="1800" dirty="0" err="1" smtClean="0"/>
              <a:t>todo</a:t>
            </a:r>
            <a:r>
              <a:rPr lang="en-US" sz="1800" dirty="0" smtClean="0"/>
              <a:t>, </a:t>
            </a:r>
            <a:r>
              <a:rPr lang="en-US" sz="1800" dirty="0" err="1" smtClean="0"/>
              <a:t>conforme</a:t>
            </a:r>
            <a:r>
              <a:rPr lang="en-US" sz="1800" dirty="0" smtClean="0"/>
              <a:t> o </a:t>
            </a:r>
            <a:r>
              <a:rPr lang="en-US" sz="1800" dirty="0" err="1" smtClean="0"/>
              <a:t>apropriado</a:t>
            </a:r>
            <a:r>
              <a:rPr lang="en-US" sz="1800" dirty="0" smtClean="0"/>
              <a:t> </a:t>
            </a:r>
            <a:r>
              <a:rPr lang="en-US" sz="1800" dirty="0" err="1" smtClean="0"/>
              <a:t>para</a:t>
            </a:r>
            <a:r>
              <a:rPr lang="en-US" sz="1800" dirty="0" smtClean="0"/>
              <a:t> o           </a:t>
            </a:r>
            <a:r>
              <a:rPr lang="en-US" sz="1800" dirty="0" err="1" smtClean="0"/>
              <a:t>modelo</a:t>
            </a:r>
            <a:r>
              <a:rPr lang="en-US" sz="1800" dirty="0" smtClean="0"/>
              <a:t> </a:t>
            </a:r>
            <a:r>
              <a:rPr lang="en-US" sz="1800" dirty="0" err="1" smtClean="0"/>
              <a:t>operacional</a:t>
            </a:r>
            <a:r>
              <a:rPr lang="pt-BR" sz="1800" dirty="0" smtClean="0"/>
              <a:t>.</a:t>
            </a:r>
          </a:p>
          <a:p>
            <a:pPr marL="0" indent="0">
              <a:spcBef>
                <a:spcPts val="0"/>
              </a:spcBef>
              <a:spcAft>
                <a:spcPts val="0"/>
              </a:spcAft>
              <a:buNone/>
            </a:pPr>
            <a:r>
              <a:rPr lang="en-US" sz="1800" b="1" i="1" dirty="0" smtClean="0"/>
              <a:t>4.  </a:t>
            </a:r>
            <a:r>
              <a:rPr lang="en-US" sz="1800" b="1" i="1" dirty="0" err="1" smtClean="0"/>
              <a:t>Arquitetura</a:t>
            </a:r>
            <a:r>
              <a:rPr lang="en-US" sz="1800" b="1" i="1" dirty="0" smtClean="0"/>
              <a:t>  da  </a:t>
            </a:r>
            <a:r>
              <a:rPr lang="en-US" sz="1800" b="1" i="1" dirty="0" err="1" smtClean="0"/>
              <a:t>Modularidade</a:t>
            </a:r>
            <a:r>
              <a:rPr lang="en-US" sz="1800" b="1" i="1" dirty="0" smtClean="0"/>
              <a:t>  dos  </a:t>
            </a:r>
            <a:r>
              <a:rPr lang="en-US" sz="1800" b="1" i="1" dirty="0" err="1" smtClean="0"/>
              <a:t>Negócios</a:t>
            </a:r>
            <a:r>
              <a:rPr lang="en-US" sz="1800" b="1" i="1" dirty="0" smtClean="0"/>
              <a:t>:</a:t>
            </a:r>
            <a:r>
              <a:rPr lang="en-US" sz="1800" b="1" dirty="0" smtClean="0"/>
              <a:t> </a:t>
            </a:r>
            <a:r>
              <a:rPr lang="en-US" sz="1800" dirty="0" smtClean="0"/>
              <a:t> </a:t>
            </a:r>
            <a:r>
              <a:rPr lang="en-US" sz="1800" dirty="0" err="1" smtClean="0"/>
              <a:t>quando</a:t>
            </a:r>
            <a:r>
              <a:rPr lang="en-US" sz="1800" dirty="0" smtClean="0"/>
              <a:t>  as  </a:t>
            </a:r>
            <a:r>
              <a:rPr lang="en-US" sz="1800" dirty="0" err="1" smtClean="0"/>
              <a:t>empresas</a:t>
            </a:r>
            <a:r>
              <a:rPr lang="en-US" sz="1800" dirty="0" smtClean="0"/>
              <a:t>  </a:t>
            </a:r>
          </a:p>
          <a:p>
            <a:pPr marL="0" indent="0">
              <a:spcBef>
                <a:spcPts val="0"/>
              </a:spcBef>
              <a:spcAft>
                <a:spcPts val="0"/>
              </a:spcAft>
              <a:buNone/>
            </a:pPr>
            <a:r>
              <a:rPr lang="en-US" sz="1800" dirty="0" err="1" smtClean="0"/>
              <a:t>administram</a:t>
            </a:r>
            <a:r>
              <a:rPr lang="en-US" sz="1800" dirty="0" smtClean="0"/>
              <a:t>  e </a:t>
            </a:r>
            <a:r>
              <a:rPr lang="en-US" sz="1800" dirty="0" err="1" smtClean="0"/>
              <a:t>reaproveitam</a:t>
            </a:r>
            <a:r>
              <a:rPr lang="en-US" sz="1800" dirty="0" smtClean="0"/>
              <a:t> </a:t>
            </a:r>
            <a:r>
              <a:rPr lang="en-US" sz="1800" dirty="0" err="1" smtClean="0"/>
              <a:t>componentes</a:t>
            </a:r>
            <a:r>
              <a:rPr lang="en-US" sz="1800" dirty="0" smtClean="0"/>
              <a:t> </a:t>
            </a:r>
            <a:r>
              <a:rPr lang="en-US" sz="1800" dirty="0" err="1" smtClean="0"/>
              <a:t>livremente</a:t>
            </a:r>
            <a:r>
              <a:rPr lang="en-US" sz="1800" dirty="0" smtClean="0"/>
              <a:t> </a:t>
            </a:r>
            <a:r>
              <a:rPr lang="en-US" sz="1800" dirty="0" err="1" smtClean="0"/>
              <a:t>associados</a:t>
            </a:r>
            <a:r>
              <a:rPr lang="en-US" sz="1800" dirty="0" smtClean="0"/>
              <a:t> dos </a:t>
            </a:r>
            <a:r>
              <a:rPr lang="en-US" sz="1800" dirty="0" err="1" smtClean="0"/>
              <a:t>processos</a:t>
            </a:r>
            <a:r>
              <a:rPr lang="en-US" sz="1800" dirty="0" smtClean="0"/>
              <a:t> de </a:t>
            </a:r>
            <a:r>
              <a:rPr lang="en-US" sz="1800" dirty="0" err="1" smtClean="0"/>
              <a:t>negócios</a:t>
            </a:r>
            <a:r>
              <a:rPr lang="en-US" sz="1800" dirty="0" smtClean="0"/>
              <a:t> </a:t>
            </a:r>
            <a:r>
              <a:rPr lang="en-US" sz="1800" dirty="0" err="1" smtClean="0"/>
              <a:t>habilitados</a:t>
            </a:r>
            <a:r>
              <a:rPr lang="en-US" sz="1800" dirty="0" smtClean="0"/>
              <a:t> </a:t>
            </a:r>
            <a:r>
              <a:rPr lang="en-US" sz="1800" dirty="0" err="1" smtClean="0"/>
              <a:t>pela</a:t>
            </a:r>
            <a:r>
              <a:rPr lang="en-US" sz="1800" dirty="0" smtClean="0"/>
              <a:t> TI, com o </a:t>
            </a:r>
            <a:r>
              <a:rPr lang="en-US" sz="1800" dirty="0" err="1" smtClean="0"/>
              <a:t>intuito</a:t>
            </a:r>
            <a:r>
              <a:rPr lang="en-US" sz="1800" dirty="0" smtClean="0"/>
              <a:t> de </a:t>
            </a:r>
            <a:r>
              <a:rPr lang="en-US" sz="1800" dirty="0" err="1" smtClean="0"/>
              <a:t>preservar</a:t>
            </a:r>
            <a:r>
              <a:rPr lang="en-US" sz="1800" dirty="0" smtClean="0"/>
              <a:t> </a:t>
            </a:r>
            <a:r>
              <a:rPr lang="en-US" sz="1800" dirty="0" err="1" smtClean="0"/>
              <a:t>os</a:t>
            </a:r>
            <a:r>
              <a:rPr lang="en-US" sz="1800" dirty="0" smtClean="0"/>
              <a:t> </a:t>
            </a:r>
            <a:r>
              <a:rPr lang="en-US" sz="1800" dirty="0" err="1" smtClean="0"/>
              <a:t>padrões</a:t>
            </a:r>
            <a:r>
              <a:rPr lang="en-US" sz="1800" dirty="0" smtClean="0"/>
              <a:t> </a:t>
            </a:r>
            <a:r>
              <a:rPr lang="en-US" sz="1800" dirty="0" err="1" smtClean="0"/>
              <a:t>globais</a:t>
            </a:r>
            <a:r>
              <a:rPr lang="en-US" sz="1800" dirty="0" smtClean="0"/>
              <a:t> e, </a:t>
            </a:r>
            <a:r>
              <a:rPr lang="en-US" sz="1800" dirty="0" err="1" smtClean="0"/>
              <a:t>ao</a:t>
            </a:r>
            <a:r>
              <a:rPr lang="en-US" sz="1800" dirty="0" smtClean="0"/>
              <a:t> </a:t>
            </a:r>
            <a:r>
              <a:rPr lang="en-US" sz="1800" dirty="0" err="1" smtClean="0"/>
              <a:t>mesmo</a:t>
            </a:r>
            <a:r>
              <a:rPr lang="en-US" sz="1800" dirty="0" smtClean="0"/>
              <a:t> tempo, </a:t>
            </a:r>
            <a:r>
              <a:rPr lang="en-US" sz="1800" dirty="0" err="1" smtClean="0"/>
              <a:t>habilitar</a:t>
            </a:r>
            <a:r>
              <a:rPr lang="en-US" sz="1800" dirty="0" smtClean="0"/>
              <a:t> </a:t>
            </a:r>
            <a:r>
              <a:rPr lang="en-US" sz="1800" dirty="0" err="1" smtClean="0"/>
              <a:t>diferenças</a:t>
            </a:r>
            <a:r>
              <a:rPr lang="en-US" sz="1800" dirty="0" smtClean="0"/>
              <a:t> </a:t>
            </a:r>
            <a:r>
              <a:rPr lang="en-US" sz="1800" dirty="0" err="1" smtClean="0"/>
              <a:t>locais</a:t>
            </a:r>
            <a:r>
              <a:rPr lang="en-US" sz="1800" dirty="0" smtClean="0"/>
              <a:t>.</a:t>
            </a:r>
            <a:endParaRPr lang="pt-BR" sz="1800" dirty="0" smtClean="0"/>
          </a:p>
          <a:p>
            <a:pPr marL="0" indent="0">
              <a:buNone/>
            </a:pPr>
            <a:endParaRPr lang="en-US" sz="1800" dirty="0"/>
          </a:p>
        </p:txBody>
      </p:sp>
    </p:spTree>
    <p:extLst>
      <p:ext uri="{BB962C8B-B14F-4D97-AF65-F5344CB8AC3E}">
        <p14:creationId xmlns:p14="http://schemas.microsoft.com/office/powerpoint/2010/main" val="30379058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88640"/>
            <a:ext cx="8229600" cy="1143000"/>
          </a:xfrm>
        </p:spPr>
        <p:txBody>
          <a:bodyPr/>
          <a:lstStyle/>
          <a:p>
            <a:pPr algn="ctr"/>
            <a:r>
              <a:rPr lang="en-US" dirty="0" err="1"/>
              <a:t>Estágios</a:t>
            </a:r>
            <a:r>
              <a:rPr lang="en-US" dirty="0"/>
              <a:t> de </a:t>
            </a:r>
            <a:r>
              <a:rPr lang="en-US" dirty="0" err="1"/>
              <a:t>Maturidade</a:t>
            </a:r>
            <a:r>
              <a:rPr lang="en-US" dirty="0"/>
              <a:t> </a:t>
            </a:r>
            <a:br>
              <a:rPr lang="en-US" dirty="0"/>
            </a:br>
            <a:r>
              <a:rPr lang="en-US" dirty="0"/>
              <a:t>da </a:t>
            </a:r>
            <a:r>
              <a:rPr lang="en-US" dirty="0" err="1"/>
              <a:t>Arquitetura</a:t>
            </a:r>
            <a:endParaRPr lang="en-US" dirty="0"/>
          </a:p>
        </p:txBody>
      </p:sp>
      <p:sp>
        <p:nvSpPr>
          <p:cNvPr id="3" name="Content Placeholder 2"/>
          <p:cNvSpPr>
            <a:spLocks noGrp="1"/>
          </p:cNvSpPr>
          <p:nvPr>
            <p:ph idx="1"/>
          </p:nvPr>
        </p:nvSpPr>
        <p:spPr/>
        <p:txBody>
          <a:bodyPr/>
          <a:lstStyle/>
          <a:p>
            <a:r>
              <a:rPr lang="en-US" sz="2400" b="1" kern="100" dirty="0">
                <a:solidFill>
                  <a:srgbClr val="000000"/>
                </a:solidFill>
                <a:latin typeface="Times New Roman"/>
                <a:ea typeface="宋体"/>
              </a:rPr>
              <a:t>No</a:t>
            </a:r>
            <a:r>
              <a:rPr lang="en-US" sz="2400" b="1" kern="100" dirty="0">
                <a:solidFill>
                  <a:srgbClr val="000000"/>
                </a:solidFill>
                <a:latin typeface="Calibri"/>
                <a:ea typeface="宋体"/>
              </a:rPr>
              <a:t>  </a:t>
            </a:r>
            <a:r>
              <a:rPr lang="en-US" sz="2400" b="1" kern="100" dirty="0" err="1">
                <a:solidFill>
                  <a:srgbClr val="000000"/>
                </a:solidFill>
                <a:latin typeface="Times New Roman"/>
                <a:ea typeface="宋体"/>
              </a:rPr>
              <a:t>estágio</a:t>
            </a:r>
            <a:r>
              <a:rPr lang="en-US" sz="2400" b="1" kern="100" dirty="0">
                <a:solidFill>
                  <a:srgbClr val="000000"/>
                </a:solidFill>
                <a:latin typeface="Calibri"/>
                <a:ea typeface="宋体"/>
              </a:rPr>
              <a:t>  </a:t>
            </a:r>
            <a:r>
              <a:rPr lang="en-US" sz="2400" b="1" kern="100" dirty="0" smtClean="0">
                <a:solidFill>
                  <a:srgbClr val="000000"/>
                </a:solidFill>
                <a:latin typeface="Times New Roman"/>
                <a:ea typeface="宋体"/>
              </a:rPr>
              <a:t>1</a:t>
            </a:r>
            <a:r>
              <a:rPr lang="en-US" sz="2400" b="1" kern="100" dirty="0">
                <a:solidFill>
                  <a:srgbClr val="000000"/>
                </a:solidFill>
                <a:latin typeface="Times New Roman"/>
                <a:ea typeface="宋体"/>
              </a:rPr>
              <a:t>:</a:t>
            </a:r>
            <a:r>
              <a:rPr lang="en-US" sz="2400" kern="100" dirty="0">
                <a:solidFill>
                  <a:srgbClr val="000000"/>
                </a:solidFill>
                <a:latin typeface="Calibri"/>
                <a:ea typeface="宋体"/>
              </a:rPr>
              <a:t>  </a:t>
            </a:r>
            <a:r>
              <a:rPr lang="en-US" sz="2400" kern="100" dirty="0">
                <a:solidFill>
                  <a:srgbClr val="000000"/>
                </a:solidFill>
                <a:latin typeface="Times New Roman"/>
                <a:ea typeface="宋体"/>
              </a:rPr>
              <a:t>a</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governança</a:t>
            </a:r>
            <a:r>
              <a:rPr lang="en-US" sz="2400" kern="100" dirty="0">
                <a:solidFill>
                  <a:srgbClr val="000000"/>
                </a:solidFill>
                <a:latin typeface="Calibri"/>
                <a:ea typeface="宋体"/>
              </a:rPr>
              <a:t>  </a:t>
            </a:r>
            <a:r>
              <a:rPr lang="en-US" sz="2400" kern="100" dirty="0">
                <a:solidFill>
                  <a:srgbClr val="000000"/>
                </a:solidFill>
                <a:latin typeface="Times New Roman"/>
                <a:ea typeface="宋体"/>
              </a:rPr>
              <a:t>de</a:t>
            </a:r>
            <a:r>
              <a:rPr lang="en-US" sz="2400" kern="100" dirty="0">
                <a:solidFill>
                  <a:srgbClr val="000000"/>
                </a:solidFill>
                <a:latin typeface="Calibri"/>
                <a:ea typeface="宋体"/>
              </a:rPr>
              <a:t>  </a:t>
            </a:r>
            <a:r>
              <a:rPr lang="en-US" sz="2400" kern="100" dirty="0">
                <a:solidFill>
                  <a:srgbClr val="000000"/>
                </a:solidFill>
                <a:latin typeface="Times New Roman"/>
                <a:ea typeface="宋体"/>
              </a:rPr>
              <a:t>TI</a:t>
            </a:r>
            <a:r>
              <a:rPr lang="en-US" sz="2400" kern="100" dirty="0">
                <a:solidFill>
                  <a:srgbClr val="000000"/>
                </a:solidFill>
                <a:latin typeface="Calibri"/>
                <a:ea typeface="宋体"/>
              </a:rPr>
              <a:t>  </a:t>
            </a:r>
            <a:r>
              <a:rPr lang="en-US" sz="2400" kern="100" dirty="0" err="1" smtClean="0">
                <a:solidFill>
                  <a:srgbClr val="000000"/>
                </a:solidFill>
                <a:latin typeface="Times New Roman"/>
                <a:ea typeface="宋体"/>
              </a:rPr>
              <a:t>concentra</a:t>
            </a:r>
            <a:r>
              <a:rPr lang="en-US" sz="2400" kern="100" dirty="0" smtClean="0">
                <a:solidFill>
                  <a:srgbClr val="000000"/>
                </a:solidFill>
                <a:latin typeface="Times New Roman"/>
                <a:ea typeface="宋体"/>
              </a:rPr>
              <a:t>-se </a:t>
            </a:r>
            <a:r>
              <a:rPr lang="en-US" sz="2400" kern="100" dirty="0" err="1" smtClean="0">
                <a:solidFill>
                  <a:srgbClr val="000000"/>
                </a:solidFill>
                <a:latin typeface="Times New Roman"/>
                <a:ea typeface="宋体"/>
              </a:rPr>
              <a:t>em</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assegurar</a:t>
            </a:r>
            <a:r>
              <a:rPr lang="en-US" sz="2400" kern="100" dirty="0" smtClean="0">
                <a:solidFill>
                  <a:srgbClr val="000000"/>
                </a:solidFill>
                <a:latin typeface="Times New Roman"/>
                <a:ea typeface="宋体"/>
              </a:rPr>
              <a:t> a </a:t>
            </a:r>
            <a:r>
              <a:rPr lang="en-US" sz="2400" kern="100" dirty="0" err="1" smtClean="0">
                <a:solidFill>
                  <a:srgbClr val="000000"/>
                </a:solidFill>
                <a:latin typeface="Times New Roman"/>
                <a:ea typeface="宋体"/>
              </a:rPr>
              <a:t>efetividade</a:t>
            </a:r>
            <a:r>
              <a:rPr lang="en-US" sz="2400" kern="100" dirty="0" smtClean="0">
                <a:solidFill>
                  <a:srgbClr val="000000"/>
                </a:solidFill>
                <a:latin typeface="Times New Roman"/>
                <a:ea typeface="宋体"/>
              </a:rPr>
              <a:t> dos </a:t>
            </a:r>
            <a:r>
              <a:rPr lang="en-US" sz="2400" kern="100" dirty="0" err="1" smtClean="0">
                <a:solidFill>
                  <a:srgbClr val="000000"/>
                </a:solidFill>
                <a:latin typeface="Times New Roman"/>
                <a:ea typeface="宋体"/>
              </a:rPr>
              <a:t>investimentos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em</a:t>
            </a:r>
            <a:r>
              <a:rPr lang="en-US" sz="2400" kern="100" dirty="0" smtClean="0">
                <a:solidFill>
                  <a:srgbClr val="000000"/>
                </a:solidFill>
                <a:latin typeface="Times New Roman"/>
                <a:ea typeface="宋体"/>
              </a:rPr>
              <a:t> TI e da </a:t>
            </a:r>
            <a:r>
              <a:rPr lang="en-US" sz="2400" kern="100" dirty="0" err="1" smtClean="0">
                <a:solidFill>
                  <a:srgbClr val="000000"/>
                </a:solidFill>
                <a:latin typeface="Times New Roman"/>
                <a:ea typeface="宋体"/>
              </a:rPr>
              <a:t>prestação</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contas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mediante</a:t>
            </a:r>
            <a:r>
              <a:rPr lang="en-US" sz="2400" kern="100" dirty="0" smtClean="0">
                <a:solidFill>
                  <a:srgbClr val="000000"/>
                </a:solidFill>
                <a:latin typeface="Times New Roman"/>
                <a:ea typeface="宋体"/>
              </a:rPr>
              <a:t> o </a:t>
            </a:r>
            <a:r>
              <a:rPr lang="en-US" sz="2400" kern="100" dirty="0" err="1" smtClean="0">
                <a:solidFill>
                  <a:srgbClr val="000000"/>
                </a:solidFill>
                <a:latin typeface="Times New Roman"/>
                <a:ea typeface="宋体"/>
              </a:rPr>
              <a:t>desenvolvimento</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cuidadoso</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argumentos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comerciais</a:t>
            </a:r>
            <a:r>
              <a:rPr lang="en-US" sz="2400" kern="100" dirty="0" smtClean="0">
                <a:solidFill>
                  <a:srgbClr val="000000"/>
                </a:solidFill>
                <a:latin typeface="Times New Roman"/>
                <a:ea typeface="宋体"/>
              </a:rPr>
              <a:t> e da </a:t>
            </a:r>
            <a:r>
              <a:rPr lang="en-US" sz="2400" kern="100" dirty="0" err="1" smtClean="0">
                <a:solidFill>
                  <a:srgbClr val="000000"/>
                </a:solidFill>
                <a:latin typeface="Times New Roman"/>
                <a:ea typeface="宋体"/>
              </a:rPr>
              <a:t>gestão</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efetiva</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projetos</a:t>
            </a:r>
            <a:r>
              <a:rPr lang="en-US" sz="2400" kern="100" dirty="0" smtClean="0">
                <a:solidFill>
                  <a:srgbClr val="000000"/>
                </a:solidFill>
                <a:latin typeface="Times New Roman"/>
                <a:ea typeface="宋体"/>
              </a:rPr>
              <a:t>.</a:t>
            </a:r>
          </a:p>
          <a:p>
            <a:r>
              <a:rPr lang="en-US" sz="2400" b="1" kern="100" dirty="0" smtClean="0">
                <a:solidFill>
                  <a:srgbClr val="000000"/>
                </a:solidFill>
                <a:latin typeface="Times New Roman"/>
                <a:ea typeface="宋体"/>
              </a:rPr>
              <a:t>No</a:t>
            </a:r>
            <a:r>
              <a:rPr lang="en-US" sz="2400" b="1" kern="100" dirty="0">
                <a:solidFill>
                  <a:srgbClr val="000000"/>
                </a:solidFill>
                <a:latin typeface="Calibri"/>
                <a:ea typeface="宋体"/>
              </a:rPr>
              <a:t>  </a:t>
            </a:r>
            <a:r>
              <a:rPr lang="en-US" sz="2400" b="1" kern="100" dirty="0" err="1">
                <a:solidFill>
                  <a:srgbClr val="000000"/>
                </a:solidFill>
                <a:latin typeface="Times New Roman"/>
                <a:ea typeface="宋体"/>
              </a:rPr>
              <a:t>segundo</a:t>
            </a:r>
            <a:r>
              <a:rPr lang="en-US" sz="2400" b="1" kern="100" dirty="0">
                <a:solidFill>
                  <a:srgbClr val="000000"/>
                </a:solidFill>
                <a:latin typeface="Calibri"/>
                <a:ea typeface="宋体"/>
              </a:rPr>
              <a:t>  </a:t>
            </a:r>
            <a:r>
              <a:rPr lang="en-US" sz="2400" b="1" kern="100" dirty="0" err="1" smtClean="0">
                <a:solidFill>
                  <a:srgbClr val="000000"/>
                </a:solidFill>
                <a:latin typeface="Times New Roman"/>
                <a:ea typeface="宋体"/>
              </a:rPr>
              <a:t>estágio</a:t>
            </a:r>
            <a:r>
              <a:rPr lang="en-US" sz="2400" b="1" kern="100" dirty="0" smtClean="0">
                <a:solidFill>
                  <a:srgbClr val="000000"/>
                </a:solidFill>
                <a:latin typeface="Times New Roman"/>
                <a:ea typeface="宋体"/>
              </a:rPr>
              <a:t>:</a:t>
            </a:r>
            <a:r>
              <a:rPr lang="en-US" sz="2400" kern="100" dirty="0">
                <a:solidFill>
                  <a:srgbClr val="000000"/>
                </a:solidFill>
                <a:latin typeface="Calibri"/>
                <a:ea typeface="宋体"/>
              </a:rPr>
              <a:t>  </a:t>
            </a:r>
            <a:r>
              <a:rPr lang="en-US" sz="2400" kern="100" dirty="0">
                <a:solidFill>
                  <a:srgbClr val="000000"/>
                </a:solidFill>
                <a:latin typeface="Times New Roman"/>
                <a:ea typeface="宋体"/>
              </a:rPr>
              <a:t>a</a:t>
            </a:r>
            <a:r>
              <a:rPr lang="en-US" sz="2400" kern="100" dirty="0">
                <a:solidFill>
                  <a:srgbClr val="000000"/>
                </a:solidFill>
                <a:latin typeface="Calibri"/>
                <a:ea typeface="宋体"/>
              </a:rPr>
              <a:t>  </a:t>
            </a:r>
            <a:r>
              <a:rPr lang="en-US" sz="2400" kern="100" dirty="0" err="1" smtClean="0">
                <a:solidFill>
                  <a:srgbClr val="000000"/>
                </a:solidFill>
                <a:latin typeface="Times New Roman"/>
                <a:ea typeface="宋体"/>
              </a:rPr>
              <a:t>empresa</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precisa</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definir</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mecanismos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efetivos</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governança</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para</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implementar</a:t>
            </a:r>
            <a:r>
              <a:rPr lang="en-US" sz="2400" kern="100" dirty="0" smtClean="0">
                <a:solidFill>
                  <a:srgbClr val="000000"/>
                </a:solidFill>
                <a:latin typeface="Times New Roman"/>
                <a:ea typeface="宋体"/>
              </a:rPr>
              <a:t> e </a:t>
            </a:r>
            <a:r>
              <a:rPr lang="en-US" sz="2400" kern="100" dirty="0" err="1" smtClean="0">
                <a:solidFill>
                  <a:srgbClr val="000000"/>
                </a:solidFill>
                <a:latin typeface="Times New Roman"/>
                <a:ea typeface="宋体"/>
              </a:rPr>
              <a:t>manter</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os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padrões</a:t>
            </a:r>
            <a:r>
              <a:rPr lang="en-US" sz="2400" kern="100" dirty="0" smtClean="0">
                <a:solidFill>
                  <a:srgbClr val="000000"/>
                </a:solidFill>
                <a:latin typeface="Times New Roman"/>
                <a:ea typeface="宋体"/>
              </a:rPr>
              <a:t> </a:t>
            </a:r>
            <a:r>
              <a:rPr lang="en-US" sz="2400" kern="100" dirty="0" err="1" smtClean="0">
                <a:solidFill>
                  <a:srgbClr val="000000"/>
                </a:solidFill>
                <a:latin typeface="Times New Roman"/>
                <a:ea typeface="宋体"/>
              </a:rPr>
              <a:t>técnicos</a:t>
            </a:r>
            <a:r>
              <a:rPr lang="en-US" sz="2400" kern="100" dirty="0" smtClean="0">
                <a:solidFill>
                  <a:srgbClr val="000000"/>
                </a:solidFill>
                <a:latin typeface="Times New Roman"/>
                <a:ea typeface="宋体"/>
              </a:rPr>
              <a:t>.</a:t>
            </a:r>
            <a:endParaRPr lang="en-US" sz="2400" kern="100" dirty="0">
              <a:solidFill>
                <a:srgbClr val="000000"/>
              </a:solidFill>
              <a:latin typeface="Times New Roman"/>
              <a:ea typeface="宋体"/>
            </a:endParaRPr>
          </a:p>
          <a:p>
            <a:r>
              <a:rPr lang="en-US" sz="2400" b="1" kern="100" dirty="0" smtClean="0">
                <a:solidFill>
                  <a:srgbClr val="000000"/>
                </a:solidFill>
                <a:latin typeface="Times New Roman"/>
                <a:ea typeface="宋体"/>
              </a:rPr>
              <a:t>A</a:t>
            </a:r>
            <a:r>
              <a:rPr lang="en-US" sz="2400" b="1" kern="100" dirty="0">
                <a:solidFill>
                  <a:srgbClr val="000000"/>
                </a:solidFill>
                <a:latin typeface="Calibri"/>
                <a:ea typeface="宋体"/>
              </a:rPr>
              <a:t>  </a:t>
            </a:r>
            <a:r>
              <a:rPr lang="en-US" sz="2400" b="1" kern="100" dirty="0" err="1">
                <a:solidFill>
                  <a:srgbClr val="000000"/>
                </a:solidFill>
                <a:latin typeface="Times New Roman"/>
                <a:ea typeface="宋体"/>
              </a:rPr>
              <a:t>governança</a:t>
            </a:r>
            <a:r>
              <a:rPr lang="en-US" sz="2400" b="1" kern="100" dirty="0">
                <a:solidFill>
                  <a:srgbClr val="000000"/>
                </a:solidFill>
                <a:latin typeface="Calibri"/>
                <a:ea typeface="宋体"/>
              </a:rPr>
              <a:t>  </a:t>
            </a:r>
            <a:r>
              <a:rPr lang="en-US" sz="2400" b="1" kern="100" dirty="0">
                <a:solidFill>
                  <a:srgbClr val="000000"/>
                </a:solidFill>
                <a:latin typeface="Times New Roman"/>
                <a:ea typeface="宋体"/>
              </a:rPr>
              <a:t>no</a:t>
            </a:r>
            <a:r>
              <a:rPr lang="en-US" sz="2400" b="1" kern="100" dirty="0">
                <a:solidFill>
                  <a:srgbClr val="000000"/>
                </a:solidFill>
                <a:latin typeface="Calibri"/>
                <a:ea typeface="宋体"/>
              </a:rPr>
              <a:t>  </a:t>
            </a:r>
            <a:r>
              <a:rPr lang="en-US" sz="2400" b="1" kern="100" dirty="0" err="1">
                <a:solidFill>
                  <a:srgbClr val="000000"/>
                </a:solidFill>
                <a:latin typeface="Times New Roman"/>
                <a:ea typeface="宋体"/>
              </a:rPr>
              <a:t>estágio</a:t>
            </a:r>
            <a:r>
              <a:rPr lang="en-US" sz="2400" b="1" kern="100" dirty="0">
                <a:solidFill>
                  <a:srgbClr val="000000"/>
                </a:solidFill>
                <a:latin typeface="Calibri"/>
                <a:ea typeface="宋体"/>
              </a:rPr>
              <a:t>  </a:t>
            </a:r>
            <a:r>
              <a:rPr lang="en-US" sz="2400" b="1" kern="100" dirty="0" smtClean="0">
                <a:solidFill>
                  <a:srgbClr val="000000"/>
                </a:solidFill>
                <a:latin typeface="Times New Roman"/>
                <a:ea typeface="宋体"/>
              </a:rPr>
              <a:t>3:</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enfatiza</a:t>
            </a:r>
            <a:r>
              <a:rPr lang="en-US" sz="2400" kern="100" dirty="0">
                <a:solidFill>
                  <a:srgbClr val="000000"/>
                </a:solidFill>
                <a:latin typeface="Calibri"/>
                <a:ea typeface="宋体"/>
              </a:rPr>
              <a:t>  </a:t>
            </a:r>
            <a:r>
              <a:rPr lang="en-US" sz="2400" kern="100" dirty="0">
                <a:solidFill>
                  <a:srgbClr val="000000"/>
                </a:solidFill>
                <a:latin typeface="Times New Roman"/>
                <a:ea typeface="宋体"/>
              </a:rPr>
              <a:t>a</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necessidade</a:t>
            </a:r>
            <a:r>
              <a:rPr lang="en-US" sz="2400" kern="100" dirty="0">
                <a:solidFill>
                  <a:srgbClr val="000000"/>
                </a:solidFill>
                <a:latin typeface="Calibri"/>
                <a:ea typeface="宋体"/>
              </a:rPr>
              <a:t>  </a:t>
            </a:r>
            <a:r>
              <a:rPr lang="en-US" sz="2400" kern="100" dirty="0">
                <a:solidFill>
                  <a:srgbClr val="000000"/>
                </a:solidFill>
                <a:latin typeface="Times New Roman"/>
                <a:ea typeface="宋体"/>
              </a:rPr>
              <a:t>de</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implementar</a:t>
            </a:r>
            <a:r>
              <a:rPr lang="en-US" sz="2400" kern="100" dirty="0">
                <a:solidFill>
                  <a:srgbClr val="000000"/>
                </a:solidFill>
                <a:latin typeface="Calibri"/>
                <a:ea typeface="宋体"/>
              </a:rPr>
              <a:t>  </a:t>
            </a:r>
            <a:r>
              <a:rPr lang="en-US" sz="2400" kern="100" dirty="0" err="1" smtClean="0">
                <a:solidFill>
                  <a:srgbClr val="000000"/>
                </a:solidFill>
                <a:latin typeface="Times New Roman"/>
                <a:ea typeface="宋体"/>
              </a:rPr>
              <a:t>objetivos</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negócios</a:t>
            </a:r>
            <a:r>
              <a:rPr lang="en-US" sz="2400" kern="100" dirty="0" smtClean="0">
                <a:solidFill>
                  <a:srgbClr val="000000"/>
                </a:solidFill>
                <a:latin typeface="Times New Roman"/>
                <a:ea typeface="宋体"/>
              </a:rPr>
              <a:t> da </a:t>
            </a:r>
            <a:r>
              <a:rPr lang="en-US" sz="2400" kern="100" dirty="0" err="1" smtClean="0">
                <a:solidFill>
                  <a:srgbClr val="000000"/>
                </a:solidFill>
                <a:latin typeface="Times New Roman"/>
                <a:ea typeface="宋体"/>
              </a:rPr>
              <a:t>empresa</a:t>
            </a:r>
            <a:r>
              <a:rPr lang="en-US" sz="2400" kern="100" dirty="0" smtClean="0">
                <a:solidFill>
                  <a:srgbClr val="000000"/>
                </a:solidFill>
                <a:latin typeface="Times New Roman"/>
                <a:ea typeface="宋体"/>
              </a:rPr>
              <a:t>.</a:t>
            </a:r>
          </a:p>
          <a:p>
            <a:r>
              <a:rPr lang="en-US" sz="2400" b="1" kern="100" dirty="0">
                <a:solidFill>
                  <a:srgbClr val="000000"/>
                </a:solidFill>
                <a:latin typeface="Calibri"/>
                <a:ea typeface="宋体"/>
              </a:rPr>
              <a:t> </a:t>
            </a:r>
            <a:r>
              <a:rPr lang="en-US" sz="2400" b="1" kern="100" dirty="0" smtClean="0">
                <a:solidFill>
                  <a:srgbClr val="000000"/>
                </a:solidFill>
                <a:latin typeface="Calibri"/>
                <a:ea typeface="宋体"/>
              </a:rPr>
              <a:t>O</a:t>
            </a:r>
            <a:r>
              <a:rPr lang="en-US" sz="2400" b="1" kern="100" dirty="0">
                <a:solidFill>
                  <a:srgbClr val="000000"/>
                </a:solidFill>
                <a:latin typeface="Calibri"/>
                <a:ea typeface="宋体"/>
              </a:rPr>
              <a:t>  </a:t>
            </a:r>
            <a:r>
              <a:rPr lang="en-US" sz="2400" b="1" kern="100" dirty="0" err="1">
                <a:solidFill>
                  <a:srgbClr val="000000"/>
                </a:solidFill>
                <a:latin typeface="Times New Roman"/>
                <a:ea typeface="宋体"/>
              </a:rPr>
              <a:t>estágio</a:t>
            </a:r>
            <a:r>
              <a:rPr lang="en-US" sz="2400" b="1" kern="100" dirty="0">
                <a:solidFill>
                  <a:srgbClr val="000000"/>
                </a:solidFill>
                <a:latin typeface="Calibri"/>
                <a:ea typeface="宋体"/>
              </a:rPr>
              <a:t>  </a:t>
            </a:r>
            <a:r>
              <a:rPr lang="en-US" sz="2400" b="1" kern="100" dirty="0" smtClean="0">
                <a:solidFill>
                  <a:srgbClr val="000000"/>
                </a:solidFill>
                <a:latin typeface="Times New Roman"/>
                <a:ea typeface="宋体"/>
              </a:rPr>
              <a:t>4:</a:t>
            </a:r>
            <a:r>
              <a:rPr lang="en-US" sz="2400" b="1" kern="100" dirty="0">
                <a:solidFill>
                  <a:srgbClr val="000000"/>
                </a:solidFill>
                <a:latin typeface="Calibri"/>
                <a:ea typeface="宋体"/>
              </a:rPr>
              <a:t> </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exige</a:t>
            </a:r>
            <a:r>
              <a:rPr lang="en-US" sz="2400" kern="100" dirty="0">
                <a:solidFill>
                  <a:srgbClr val="000000"/>
                </a:solidFill>
                <a:latin typeface="Calibri"/>
                <a:ea typeface="宋体"/>
              </a:rPr>
              <a:t>  </a:t>
            </a:r>
            <a:r>
              <a:rPr lang="en-US" sz="2400" kern="100" dirty="0">
                <a:solidFill>
                  <a:srgbClr val="000000"/>
                </a:solidFill>
                <a:latin typeface="Times New Roman"/>
                <a:ea typeface="宋体"/>
              </a:rPr>
              <a:t>a</a:t>
            </a:r>
            <a:r>
              <a:rPr lang="en-US" sz="2400" kern="100" dirty="0">
                <a:solidFill>
                  <a:srgbClr val="000000"/>
                </a:solidFill>
                <a:latin typeface="Calibri"/>
                <a:ea typeface="宋体"/>
              </a:rPr>
              <a:t>  </a:t>
            </a:r>
            <a:r>
              <a:rPr lang="en-US" sz="2400" kern="100" dirty="0" err="1">
                <a:solidFill>
                  <a:srgbClr val="000000"/>
                </a:solidFill>
                <a:latin typeface="Times New Roman"/>
                <a:ea typeface="宋体"/>
              </a:rPr>
              <a:t>governança</a:t>
            </a:r>
            <a:r>
              <a:rPr lang="en-US" sz="2400" kern="100" dirty="0">
                <a:solidFill>
                  <a:srgbClr val="000000"/>
                </a:solidFill>
                <a:latin typeface="Calibri"/>
                <a:ea typeface="宋体"/>
              </a:rPr>
              <a:t>  </a:t>
            </a:r>
            <a:r>
              <a:rPr lang="en-US" sz="2400" kern="100" dirty="0">
                <a:solidFill>
                  <a:srgbClr val="000000"/>
                </a:solidFill>
                <a:latin typeface="Times New Roman"/>
                <a:ea typeface="宋体"/>
              </a:rPr>
              <a:t>dos</a:t>
            </a:r>
            <a:r>
              <a:rPr lang="en-US" sz="2400" kern="100" dirty="0">
                <a:solidFill>
                  <a:srgbClr val="000000"/>
                </a:solidFill>
                <a:latin typeface="Calibri"/>
                <a:ea typeface="宋体"/>
              </a:rPr>
              <a:t>  </a:t>
            </a:r>
            <a:r>
              <a:rPr lang="en-US" sz="2400" kern="100" dirty="0" err="1" smtClean="0">
                <a:solidFill>
                  <a:srgbClr val="000000"/>
                </a:solidFill>
                <a:latin typeface="Times New Roman"/>
                <a:ea typeface="宋体"/>
              </a:rPr>
              <a:t>módulos</a:t>
            </a:r>
            <a:r>
              <a:rPr lang="en-US" sz="2400" kern="100" dirty="0" smtClean="0">
                <a:solidFill>
                  <a:srgbClr val="000000"/>
                </a:solidFill>
                <a:latin typeface="Times New Roman"/>
                <a:ea typeface="宋体"/>
              </a:rPr>
              <a:t> dos </a:t>
            </a:r>
            <a:r>
              <a:rPr lang="en-US" sz="2400" kern="100" dirty="0" err="1" smtClean="0">
                <a:solidFill>
                  <a:srgbClr val="000000"/>
                </a:solidFill>
                <a:latin typeface="Times New Roman"/>
                <a:ea typeface="宋体"/>
              </a:rPr>
              <a:t>processos</a:t>
            </a:r>
            <a:r>
              <a:rPr lang="en-US" sz="2400" kern="100" dirty="0" smtClean="0">
                <a:solidFill>
                  <a:srgbClr val="000000"/>
                </a:solidFill>
                <a:latin typeface="Times New Roman"/>
                <a:ea typeface="宋体"/>
              </a:rPr>
              <a:t> de </a:t>
            </a:r>
            <a:r>
              <a:rPr lang="en-US" sz="2400" kern="100" dirty="0" err="1" smtClean="0">
                <a:solidFill>
                  <a:srgbClr val="000000"/>
                </a:solidFill>
                <a:latin typeface="Times New Roman"/>
                <a:ea typeface="宋体"/>
              </a:rPr>
              <a:t>negócios</a:t>
            </a:r>
            <a:r>
              <a:rPr lang="en-US" sz="2400" kern="100" dirty="0" smtClean="0">
                <a:solidFill>
                  <a:srgbClr val="000000"/>
                </a:solidFill>
                <a:latin typeface="Times New Roman"/>
                <a:ea typeface="宋体"/>
              </a:rPr>
              <a:t>.</a:t>
            </a:r>
            <a:endParaRPr lang="en-US" altLang="zh-CN" sz="2400" kern="100" dirty="0">
              <a:solidFill>
                <a:srgbClr val="000000"/>
              </a:solidFill>
              <a:latin typeface="Times New Roman"/>
              <a:ea typeface="宋体"/>
            </a:endParaRPr>
          </a:p>
        </p:txBody>
      </p:sp>
    </p:spTree>
    <p:extLst>
      <p:ext uri="{BB962C8B-B14F-4D97-AF65-F5344CB8AC3E}">
        <p14:creationId xmlns:p14="http://schemas.microsoft.com/office/powerpoint/2010/main" val="31952276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AutoShape 1"/>
          <p:cNvSpPr>
            <a:spLocks noChangeAspect="1" noChangeArrowheads="1"/>
          </p:cNvSpPr>
          <p:nvPr/>
        </p:nvSpPr>
        <p:spPr bwMode="auto">
          <a:xfrm>
            <a:off x="481013" y="987425"/>
            <a:ext cx="8480425" cy="5553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Rectangle 7"/>
          <p:cNvSpPr>
            <a:spLocks noGrp="1" noChangeArrowheads="1"/>
          </p:cNvSpPr>
          <p:nvPr>
            <p:ph type="title"/>
          </p:nvPr>
        </p:nvSpPr>
        <p:spPr>
          <a:xfrm>
            <a:off x="467544" y="116632"/>
            <a:ext cx="8229600" cy="1143000"/>
          </a:xfrm>
        </p:spPr>
        <p:txBody>
          <a:bodyPr/>
          <a:lstStyle/>
          <a:p>
            <a:pPr algn="ctr"/>
            <a:r>
              <a:rPr lang="pt-BR" sz="3200" dirty="0" smtClean="0"/>
              <a:t>       Mapeamentos </a:t>
            </a:r>
            <a:r>
              <a:rPr lang="pt-BR" sz="3200" dirty="0"/>
              <a:t>dos modelos</a:t>
            </a:r>
          </a:p>
        </p:txBody>
      </p:sp>
      <p:pic>
        <p:nvPicPr>
          <p:cNvPr id="8196" name="Picture 4"/>
          <p:cNvPicPr>
            <a:picLocks noChangeAspect="1" noChangeArrowheads="1"/>
          </p:cNvPicPr>
          <p:nvPr/>
        </p:nvPicPr>
        <p:blipFill>
          <a:blip r:embed="rId3" cstate="print">
            <a:clrChange>
              <a:clrFrom>
                <a:srgbClr val="CFCFCF"/>
              </a:clrFrom>
              <a:clrTo>
                <a:srgbClr val="CFCFCF">
                  <a:alpha val="0"/>
                </a:srgbClr>
              </a:clrTo>
            </a:clrChange>
            <a:extLst>
              <a:ext uri="{28A0092B-C50C-407E-A947-70E740481C1C}">
                <a14:useLocalDpi xmlns:a14="http://schemas.microsoft.com/office/drawing/2010/main" val="0"/>
              </a:ext>
            </a:extLst>
          </a:blip>
          <a:srcRect/>
          <a:stretch>
            <a:fillRect/>
          </a:stretch>
        </p:blipFill>
        <p:spPr bwMode="auto">
          <a:xfrm>
            <a:off x="179512" y="836712"/>
            <a:ext cx="8280400" cy="54229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7356195" y="1340768"/>
            <a:ext cx="1781157" cy="830997"/>
          </a:xfrm>
          <a:prstGeom prst="rect">
            <a:avLst/>
          </a:prstGeom>
          <a:noFill/>
        </p:spPr>
        <p:txBody>
          <a:bodyPr wrap="none" rtlCol="0">
            <a:spAutoFit/>
          </a:bodyPr>
          <a:lstStyle/>
          <a:p>
            <a:r>
              <a:rPr lang="en-US" sz="1600" dirty="0" smtClean="0"/>
              <a:t>- Sarbanes-Oxley</a:t>
            </a:r>
          </a:p>
          <a:p>
            <a:r>
              <a:rPr lang="en-US" sz="1600" dirty="0" smtClean="0"/>
              <a:t>- </a:t>
            </a:r>
            <a:r>
              <a:rPr lang="en-US" sz="1600" dirty="0" err="1" smtClean="0"/>
              <a:t>BasiléiaII</a:t>
            </a:r>
            <a:endParaRPr lang="en-US" sz="1600" dirty="0" smtClean="0"/>
          </a:p>
          <a:p>
            <a:r>
              <a:rPr lang="en-US" sz="1600" dirty="0" smtClean="0"/>
              <a:t>- </a:t>
            </a:r>
            <a:r>
              <a:rPr lang="en-US" sz="1600" dirty="0" err="1" smtClean="0"/>
              <a:t>Hippa</a:t>
            </a:r>
            <a:endParaRPr lang="en-US" sz="1600" dirty="0"/>
          </a:p>
        </p:txBody>
      </p:sp>
    </p:spTree>
    <p:extLst>
      <p:ext uri="{BB962C8B-B14F-4D97-AF65-F5344CB8AC3E}">
        <p14:creationId xmlns:p14="http://schemas.microsoft.com/office/powerpoint/2010/main" val="42014520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188640"/>
            <a:ext cx="8229600" cy="1143000"/>
          </a:xfrm>
        </p:spPr>
        <p:txBody>
          <a:bodyPr/>
          <a:lstStyle/>
          <a:p>
            <a:r>
              <a:rPr lang="en-US" dirty="0" err="1" smtClean="0"/>
              <a:t>Estágios</a:t>
            </a:r>
            <a:r>
              <a:rPr lang="en-US" dirty="0" smtClean="0"/>
              <a:t> de </a:t>
            </a:r>
            <a:r>
              <a:rPr lang="en-US" dirty="0" err="1" smtClean="0"/>
              <a:t>Maturidade</a:t>
            </a:r>
            <a:r>
              <a:rPr lang="en-US" dirty="0" smtClean="0"/>
              <a:t> </a:t>
            </a:r>
            <a:br>
              <a:rPr lang="en-US" dirty="0" smtClean="0"/>
            </a:br>
            <a:r>
              <a:rPr lang="en-US" dirty="0" smtClean="0"/>
              <a:t>da </a:t>
            </a:r>
            <a:r>
              <a:rPr lang="en-US" dirty="0" err="1" smtClean="0"/>
              <a:t>Arquitetura</a:t>
            </a:r>
            <a:endParaRPr lang="en-US" dirty="0"/>
          </a:p>
        </p:txBody>
      </p:sp>
      <p:pic>
        <p:nvPicPr>
          <p:cNvPr id="111617" name="imagerId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351" b="35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760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51</a:t>
            </a:fld>
            <a:endParaRPr lang="pt-BR"/>
          </a:p>
        </p:txBody>
      </p:sp>
      <p:sp>
        <p:nvSpPr>
          <p:cNvPr id="6" name="Elipse 5"/>
          <p:cNvSpPr/>
          <p:nvPr/>
        </p:nvSpPr>
        <p:spPr>
          <a:xfrm>
            <a:off x="4139952" y="1484784"/>
            <a:ext cx="500404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b="1" dirty="0" smtClean="0">
                <a:solidFill>
                  <a:srgbClr val="002060"/>
                </a:solidFill>
              </a:rPr>
              <a:t>NÍVEIS DE MATURIDADE - GARTNER</a:t>
            </a:r>
            <a:endParaRPr lang="pt-BR" sz="32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31571238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0"/>
            <a:ext cx="8229600" cy="1143000"/>
          </a:xfrm>
        </p:spPr>
        <p:txBody>
          <a:bodyPr/>
          <a:lstStyle/>
          <a:p>
            <a:pPr algn="ctr"/>
            <a:r>
              <a:rPr lang="en-US" dirty="0" err="1" smtClean="0"/>
              <a:t>Níveis</a:t>
            </a:r>
            <a:r>
              <a:rPr lang="en-US" dirty="0" smtClean="0"/>
              <a:t> de </a:t>
            </a:r>
            <a:r>
              <a:rPr lang="en-US" dirty="0" err="1" smtClean="0"/>
              <a:t>Maturidade</a:t>
            </a:r>
            <a:r>
              <a:rPr lang="en-US" dirty="0" smtClean="0"/>
              <a:t> </a:t>
            </a:r>
            <a:r>
              <a:rPr lang="en-US" dirty="0" err="1" smtClean="0"/>
              <a:t>em</a:t>
            </a:r>
            <a:r>
              <a:rPr lang="en-US" dirty="0" smtClean="0"/>
              <a:t> EA</a:t>
            </a:r>
            <a:br>
              <a:rPr lang="en-US" dirty="0" smtClean="0"/>
            </a:br>
            <a:r>
              <a:rPr lang="en-US" sz="1600" dirty="0" err="1" smtClean="0"/>
              <a:t>fonte</a:t>
            </a:r>
            <a:r>
              <a:rPr lang="en-US" sz="1600" dirty="0" smtClean="0"/>
              <a:t>: Gartner (</a:t>
            </a:r>
            <a:r>
              <a:rPr lang="en-US" sz="1600" dirty="0" err="1" smtClean="0"/>
              <a:t>Junho</a:t>
            </a:r>
            <a:r>
              <a:rPr lang="en-US" sz="1600" dirty="0" smtClean="0"/>
              <a:t>/2013)</a:t>
            </a:r>
            <a:endParaRPr lang="en-US" sz="1600" dirty="0"/>
          </a:p>
        </p:txBody>
      </p:sp>
      <p:pic>
        <p:nvPicPr>
          <p:cNvPr id="17" name="Picture 16" descr="Captura de Tela 2014-04-02 às 17.00.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980728"/>
            <a:ext cx="8208912" cy="5736776"/>
          </a:xfrm>
          <a:prstGeom prst="rect">
            <a:avLst/>
          </a:prstGeom>
        </p:spPr>
      </p:pic>
    </p:spTree>
    <p:extLst>
      <p:ext uri="{BB962C8B-B14F-4D97-AF65-F5344CB8AC3E}">
        <p14:creationId xmlns:p14="http://schemas.microsoft.com/office/powerpoint/2010/main" val="12403976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294967295"/>
          </p:nvPr>
        </p:nvSpPr>
        <p:spPr>
          <a:xfrm>
            <a:off x="153988" y="6502400"/>
            <a:ext cx="1006475" cy="320675"/>
          </a:xfrm>
          <a:prstGeom prst="rect">
            <a:avLst/>
          </a:prstGeom>
        </p:spPr>
        <p:txBody>
          <a:bodyPr/>
          <a:lstStyle/>
          <a:p>
            <a:fld id="{3BD33432-8F42-634D-A732-5BC4D20A45D2}" type="slidenum">
              <a:rPr lang="en-US"/>
              <a:pPr/>
              <a:t>53</a:t>
            </a:fld>
            <a:endParaRPr lang="en-US"/>
          </a:p>
        </p:txBody>
      </p:sp>
      <p:sp>
        <p:nvSpPr>
          <p:cNvPr id="2117634" name="Slide Number Placeholder 3"/>
          <p:cNvSpPr txBox="1">
            <a:spLocks noGrp="1"/>
          </p:cNvSpPr>
          <p:nvPr/>
        </p:nvSpPr>
        <p:spPr bwMode="black">
          <a:xfrm>
            <a:off x="8328025" y="6529388"/>
            <a:ext cx="673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a:lnSpc>
                <a:spcPct val="100000"/>
              </a:lnSpc>
              <a:spcBef>
                <a:spcPct val="50000"/>
              </a:spcBef>
              <a:buClrTx/>
              <a:buFontTx/>
              <a:buNone/>
            </a:pPr>
            <a:fld id="{C3BD3165-21AB-FA4C-A566-B6B06D9E9FDD}" type="slidenum">
              <a:rPr lang="en-US" sz="1000" b="1">
                <a:solidFill>
                  <a:srgbClr val="000000"/>
                </a:solidFill>
              </a:rPr>
              <a:pPr algn="r">
                <a:lnSpc>
                  <a:spcPct val="100000"/>
                </a:lnSpc>
                <a:spcBef>
                  <a:spcPct val="50000"/>
                </a:spcBef>
                <a:buClrTx/>
                <a:buFontTx/>
                <a:buNone/>
              </a:pPr>
              <a:t>53</a:t>
            </a:fld>
            <a:endParaRPr lang="en-US" sz="1000" b="1">
              <a:solidFill>
                <a:srgbClr val="000000"/>
              </a:solidFill>
            </a:endParaRPr>
          </a:p>
        </p:txBody>
      </p:sp>
      <p:pic>
        <p:nvPicPr>
          <p:cNvPr id="21176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90625"/>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7636" name="Rectangle 3"/>
          <p:cNvSpPr>
            <a:spLocks noGrp="1" noChangeArrowheads="1"/>
          </p:cNvSpPr>
          <p:nvPr>
            <p:ph type="title" idx="4294967295"/>
          </p:nvPr>
        </p:nvSpPr>
        <p:spPr>
          <a:xfrm>
            <a:off x="3059832" y="188640"/>
            <a:ext cx="7269163" cy="830997"/>
          </a:xfrm>
          <a:prstGeom prst="rect">
            <a:avLst/>
          </a:prstGeom>
          <a:noFill/>
        </p:spPr>
        <p:txBody>
          <a:bodyPr anchor="t">
            <a:spAutoFit/>
          </a:bodyPr>
          <a:lstStyle/>
          <a:p>
            <a:r>
              <a:rPr lang="en-US" sz="2400" dirty="0"/>
              <a:t>Capture and Model all Domains </a:t>
            </a:r>
            <a:r>
              <a:rPr lang="en-US" sz="2400" dirty="0" smtClean="0"/>
              <a:t/>
            </a:r>
            <a:br>
              <a:rPr lang="en-US" sz="2400" dirty="0" smtClean="0"/>
            </a:br>
            <a:r>
              <a:rPr lang="en-US" sz="2400" dirty="0" smtClean="0"/>
              <a:t>of </a:t>
            </a:r>
            <a:r>
              <a:rPr lang="en-US" sz="2400" dirty="0"/>
              <a:t>the Organization</a:t>
            </a:r>
          </a:p>
        </p:txBody>
      </p:sp>
    </p:spTree>
    <p:extLst>
      <p:ext uri="{BB962C8B-B14F-4D97-AF65-F5344CB8AC3E}">
        <p14:creationId xmlns:p14="http://schemas.microsoft.com/office/powerpoint/2010/main" val="3419869506"/>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1"/>
          <p:cNvSpPr>
            <a:spLocks noGrp="1"/>
          </p:cNvSpPr>
          <p:nvPr>
            <p:ph type="sldNum" sz="quarter" idx="4294967295"/>
          </p:nvPr>
        </p:nvSpPr>
        <p:spPr>
          <a:xfrm>
            <a:off x="153988" y="6502400"/>
            <a:ext cx="1006475" cy="320675"/>
          </a:xfrm>
          <a:prstGeom prst="rect">
            <a:avLst/>
          </a:prstGeom>
        </p:spPr>
        <p:txBody>
          <a:bodyPr/>
          <a:lstStyle/>
          <a:p>
            <a:fld id="{734885CB-3C70-A74B-8C63-E976938BDA05}" type="slidenum">
              <a:rPr lang="en-US"/>
              <a:pPr/>
              <a:t>54</a:t>
            </a:fld>
            <a:endParaRPr lang="en-US"/>
          </a:p>
        </p:txBody>
      </p:sp>
      <p:sp>
        <p:nvSpPr>
          <p:cNvPr id="2119682" name="Rectangle 9"/>
          <p:cNvSpPr txBox="1">
            <a:spLocks noGrp="1" noChangeArrowheads="1"/>
          </p:cNvSpPr>
          <p:nvPr/>
        </p:nvSpPr>
        <p:spPr bwMode="black">
          <a:xfrm>
            <a:off x="8328025" y="6529388"/>
            <a:ext cx="673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a:lnSpc>
                <a:spcPct val="100000"/>
              </a:lnSpc>
              <a:spcBef>
                <a:spcPct val="50000"/>
              </a:spcBef>
              <a:buClrTx/>
              <a:buFontTx/>
              <a:buNone/>
            </a:pPr>
            <a:fld id="{ECDD359D-2F34-FB4E-9860-42949F7F998B}" type="slidenum">
              <a:rPr lang="en-US" sz="1000" b="1">
                <a:solidFill>
                  <a:srgbClr val="000000"/>
                </a:solidFill>
              </a:rPr>
              <a:pPr algn="r">
                <a:lnSpc>
                  <a:spcPct val="100000"/>
                </a:lnSpc>
                <a:spcBef>
                  <a:spcPct val="50000"/>
                </a:spcBef>
                <a:buClrTx/>
                <a:buFontTx/>
                <a:buNone/>
              </a:pPr>
              <a:t>54</a:t>
            </a:fld>
            <a:endParaRPr lang="en-US" sz="1000" b="1">
              <a:solidFill>
                <a:srgbClr val="000000"/>
              </a:solidFill>
            </a:endParaRPr>
          </a:p>
        </p:txBody>
      </p:sp>
      <p:sp>
        <p:nvSpPr>
          <p:cNvPr id="2119683" name="Rectangle 2"/>
          <p:cNvSpPr>
            <a:spLocks noGrp="1" noChangeArrowheads="1"/>
          </p:cNvSpPr>
          <p:nvPr>
            <p:ph type="title" idx="4294967295"/>
          </p:nvPr>
        </p:nvSpPr>
        <p:spPr>
          <a:xfrm>
            <a:off x="3491880" y="0"/>
            <a:ext cx="2978150" cy="449263"/>
          </a:xfrm>
          <a:prstGeom prst="rect">
            <a:avLst/>
          </a:prstGeom>
        </p:spPr>
        <p:txBody>
          <a:bodyPr anchor="t">
            <a:spAutoFit/>
          </a:bodyPr>
          <a:lstStyle/>
          <a:p>
            <a:r>
              <a:rPr lang="en-GB" dirty="0"/>
              <a:t>TOGAF Support</a:t>
            </a:r>
          </a:p>
        </p:txBody>
      </p:sp>
      <p:pic>
        <p:nvPicPr>
          <p:cNvPr id="2119684" name="Picture 3" descr="req_mg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412875"/>
            <a:ext cx="37258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685" name="Line 4"/>
          <p:cNvSpPr>
            <a:spLocks noChangeShapeType="1"/>
          </p:cNvSpPr>
          <p:nvPr/>
        </p:nvSpPr>
        <p:spPr bwMode="auto">
          <a:xfrm>
            <a:off x="2339975" y="3213100"/>
            <a:ext cx="1871663"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119686" name="Group 5"/>
          <p:cNvGrpSpPr>
            <a:grpSpLocks/>
          </p:cNvGrpSpPr>
          <p:nvPr/>
        </p:nvGrpSpPr>
        <p:grpSpPr bwMode="auto">
          <a:xfrm>
            <a:off x="250825" y="2636838"/>
            <a:ext cx="2520950" cy="2068512"/>
            <a:chOff x="158" y="1661"/>
            <a:chExt cx="1588" cy="1303"/>
          </a:xfrm>
        </p:grpSpPr>
        <p:pic>
          <p:nvPicPr>
            <p:cNvPr id="246790" name="Picture 6" descr="doorslinkages"/>
            <p:cNvPicPr>
              <a:picLocks noChangeAspect="1" noChangeArrowheads="1"/>
            </p:cNvPicPr>
            <p:nvPr/>
          </p:nvPicPr>
          <p:blipFill>
            <a:blip r:embed="rId5"/>
            <a:srcRect/>
            <a:stretch>
              <a:fillRect/>
            </a:stretch>
          </p:blipFill>
          <p:spPr bwMode="auto">
            <a:xfrm>
              <a:off x="158" y="1933"/>
              <a:ext cx="1588" cy="1031"/>
            </a:xfrm>
            <a:prstGeom prst="rect">
              <a:avLst/>
            </a:prstGeom>
            <a:noFill/>
            <a:ln w="9525">
              <a:noFill/>
              <a:miter lim="800000"/>
              <a:headEnd/>
              <a:tailEnd/>
            </a:ln>
            <a:effectLst>
              <a:outerShdw dist="107763" dir="8100000" algn="ctr" rotWithShape="0">
                <a:srgbClr val="808080">
                  <a:alpha val="50000"/>
                </a:srgbClr>
              </a:outerShdw>
            </a:effectLst>
          </p:spPr>
        </p:pic>
        <p:sp>
          <p:nvSpPr>
            <p:cNvPr id="246791" name="Text Box 7"/>
            <p:cNvSpPr txBox="1">
              <a:spLocks noChangeArrowheads="1"/>
            </p:cNvSpPr>
            <p:nvPr/>
          </p:nvSpPr>
          <p:spPr bwMode="auto">
            <a:xfrm>
              <a:off x="567" y="1661"/>
              <a:ext cx="1018" cy="410"/>
            </a:xfrm>
            <a:prstGeom prst="rect">
              <a:avLst/>
            </a:prstGeom>
            <a:solidFill>
              <a:schemeClr val="accent1"/>
            </a:solidFill>
            <a:ln w="9525">
              <a:solidFill>
                <a:schemeClr val="tx1"/>
              </a:solidFill>
              <a:miter lim="800000"/>
              <a:headEnd/>
              <a:tailEnd/>
            </a:ln>
            <a:effectLst>
              <a:outerShdw dist="107763" dir="8100000" algn="ctr" rotWithShape="0">
                <a:schemeClr val="bg2">
                  <a:alpha val="50000"/>
                </a:schemeClr>
              </a:outerShdw>
            </a:effectLst>
          </p:spPr>
          <p:txBody>
            <a:bodyPr wrap="none">
              <a:spAutoFit/>
            </a:bodyPr>
            <a:lstStyle/>
            <a:p>
              <a:pPr algn="ctr">
                <a:lnSpc>
                  <a:spcPct val="100000"/>
                </a:lnSpc>
                <a:buClrTx/>
                <a:buFontTx/>
                <a:buNone/>
                <a:defRPr/>
              </a:pPr>
              <a:r>
                <a:rPr lang="en-GB" dirty="0">
                  <a:solidFill>
                    <a:srgbClr val="000000"/>
                  </a:solidFill>
                  <a:latin typeface="Arial" pitchFamily="34" charset="0"/>
                  <a:ea typeface="+mn-ea"/>
                  <a:cs typeface="Arial" pitchFamily="34" charset="0"/>
                </a:rPr>
                <a:t>Capability</a:t>
              </a:r>
              <a:br>
                <a:rPr lang="en-GB" dirty="0">
                  <a:solidFill>
                    <a:srgbClr val="000000"/>
                  </a:solidFill>
                  <a:latin typeface="Arial" pitchFamily="34" charset="0"/>
                  <a:ea typeface="+mn-ea"/>
                  <a:cs typeface="Arial" pitchFamily="34" charset="0"/>
                </a:rPr>
              </a:br>
              <a:r>
                <a:rPr lang="en-GB" dirty="0">
                  <a:solidFill>
                    <a:srgbClr val="000000"/>
                  </a:solidFill>
                  <a:latin typeface="Arial" pitchFamily="34" charset="0"/>
                  <a:ea typeface="+mn-ea"/>
                  <a:cs typeface="Arial" pitchFamily="34" charset="0"/>
                </a:rPr>
                <a:t>Requirements</a:t>
              </a:r>
            </a:p>
          </p:txBody>
        </p:sp>
      </p:grpSp>
      <p:grpSp>
        <p:nvGrpSpPr>
          <p:cNvPr id="2119689" name="Group 8"/>
          <p:cNvGrpSpPr>
            <a:grpSpLocks/>
          </p:cNvGrpSpPr>
          <p:nvPr/>
        </p:nvGrpSpPr>
        <p:grpSpPr bwMode="auto">
          <a:xfrm>
            <a:off x="5334000" y="762000"/>
            <a:ext cx="3240088" cy="1262063"/>
            <a:chOff x="3379" y="890"/>
            <a:chExt cx="2041" cy="795"/>
          </a:xfrm>
        </p:grpSpPr>
        <p:pic>
          <p:nvPicPr>
            <p:cNvPr id="246793" name="Picture 9" descr="Pg 7 Sales Laminates 01"/>
            <p:cNvPicPr>
              <a:picLocks noChangeAspect="1" noChangeArrowheads="1"/>
            </p:cNvPicPr>
            <p:nvPr/>
          </p:nvPicPr>
          <p:blipFill>
            <a:blip r:embed="rId6"/>
            <a:srcRect/>
            <a:stretch>
              <a:fillRect/>
            </a:stretch>
          </p:blipFill>
          <p:spPr bwMode="auto">
            <a:xfrm>
              <a:off x="4105" y="890"/>
              <a:ext cx="1315" cy="795"/>
            </a:xfrm>
            <a:prstGeom prst="rect">
              <a:avLst/>
            </a:prstGeom>
            <a:noFill/>
            <a:effectLst>
              <a:outerShdw dist="35921" dir="2700000" algn="ctr" rotWithShape="0">
                <a:srgbClr val="808080"/>
              </a:outerShdw>
            </a:effectLst>
          </p:spPr>
        </p:pic>
        <p:sp>
          <p:nvSpPr>
            <p:cNvPr id="246794" name="Rectangle 10"/>
            <p:cNvSpPr>
              <a:spLocks noChangeArrowheads="1"/>
            </p:cNvSpPr>
            <p:nvPr/>
          </p:nvSpPr>
          <p:spPr bwMode="auto">
            <a:xfrm>
              <a:off x="3379" y="1162"/>
              <a:ext cx="908" cy="349"/>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lnSpc>
                  <a:spcPct val="100000"/>
                </a:lnSpc>
                <a:buClrTx/>
                <a:buFontTx/>
                <a:buNone/>
                <a:defRPr/>
              </a:pPr>
              <a:r>
                <a:rPr lang="en-GB" dirty="0">
                  <a:solidFill>
                    <a:srgbClr val="000000"/>
                  </a:solidFill>
                  <a:latin typeface="Arial" pitchFamily="34" charset="0"/>
                  <a:ea typeface="+mn-ea"/>
                  <a:cs typeface="Arial" pitchFamily="34" charset="0"/>
                </a:rPr>
                <a:t>Strategy and</a:t>
              </a:r>
            </a:p>
            <a:p>
              <a:pPr algn="ctr">
                <a:lnSpc>
                  <a:spcPct val="100000"/>
                </a:lnSpc>
                <a:buClrTx/>
                <a:buFontTx/>
                <a:buNone/>
                <a:defRPr/>
              </a:pPr>
              <a:r>
                <a:rPr lang="en-GB" dirty="0">
                  <a:solidFill>
                    <a:srgbClr val="000000"/>
                  </a:solidFill>
                  <a:latin typeface="Arial" pitchFamily="34" charset="0"/>
                  <a:ea typeface="+mn-ea"/>
                  <a:cs typeface="Arial" pitchFamily="34" charset="0"/>
                </a:rPr>
                <a:t> Direction</a:t>
              </a:r>
            </a:p>
          </p:txBody>
        </p:sp>
      </p:grpSp>
      <p:sp>
        <p:nvSpPr>
          <p:cNvPr id="2119692" name="Line 11"/>
          <p:cNvSpPr>
            <a:spLocks noChangeShapeType="1"/>
          </p:cNvSpPr>
          <p:nvPr/>
        </p:nvSpPr>
        <p:spPr bwMode="auto">
          <a:xfrm flipH="1">
            <a:off x="4859338" y="1819275"/>
            <a:ext cx="962025" cy="962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119693" name="Group 12"/>
          <p:cNvGrpSpPr>
            <a:grpSpLocks/>
          </p:cNvGrpSpPr>
          <p:nvPr/>
        </p:nvGrpSpPr>
        <p:grpSpPr bwMode="auto">
          <a:xfrm>
            <a:off x="6629400" y="2133600"/>
            <a:ext cx="2251075" cy="1492250"/>
            <a:chOff x="4105" y="1661"/>
            <a:chExt cx="1418" cy="940"/>
          </a:xfrm>
        </p:grpSpPr>
        <p:pic>
          <p:nvPicPr>
            <p:cNvPr id="246797" name="Picture 13" descr="Pg 7 Sales Laminates 01"/>
            <p:cNvPicPr>
              <a:picLocks noChangeAspect="1" noChangeArrowheads="1"/>
            </p:cNvPicPr>
            <p:nvPr/>
          </p:nvPicPr>
          <p:blipFill>
            <a:blip r:embed="rId7"/>
            <a:srcRect/>
            <a:stretch>
              <a:fillRect/>
            </a:stretch>
          </p:blipFill>
          <p:spPr bwMode="auto">
            <a:xfrm>
              <a:off x="4150" y="1888"/>
              <a:ext cx="1373" cy="713"/>
            </a:xfrm>
            <a:prstGeom prst="rect">
              <a:avLst/>
            </a:prstGeom>
            <a:noFill/>
            <a:effectLst>
              <a:outerShdw dist="35921" dir="2700000" algn="ctr" rotWithShape="0">
                <a:srgbClr val="808080"/>
              </a:outerShdw>
            </a:effectLst>
          </p:spPr>
        </p:pic>
        <p:sp>
          <p:nvSpPr>
            <p:cNvPr id="246798" name="Rectangle 14"/>
            <p:cNvSpPr>
              <a:spLocks noChangeArrowheads="1"/>
            </p:cNvSpPr>
            <p:nvPr/>
          </p:nvSpPr>
          <p:spPr bwMode="auto">
            <a:xfrm>
              <a:off x="4105" y="1661"/>
              <a:ext cx="908" cy="349"/>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lnSpc>
                  <a:spcPct val="100000"/>
                </a:lnSpc>
                <a:buClrTx/>
                <a:buFontTx/>
                <a:buNone/>
                <a:defRPr/>
              </a:pPr>
              <a:r>
                <a:rPr lang="en-GB" dirty="0">
                  <a:solidFill>
                    <a:srgbClr val="000000"/>
                  </a:solidFill>
                  <a:latin typeface="Arial" pitchFamily="34" charset="0"/>
                  <a:ea typeface="+mn-ea"/>
                  <a:cs typeface="Arial" pitchFamily="34" charset="0"/>
                </a:rPr>
                <a:t>Processes, </a:t>
              </a:r>
              <a:br>
                <a:rPr lang="en-GB" dirty="0">
                  <a:solidFill>
                    <a:srgbClr val="000000"/>
                  </a:solidFill>
                  <a:latin typeface="Arial" pitchFamily="34" charset="0"/>
                  <a:ea typeface="+mn-ea"/>
                  <a:cs typeface="Arial" pitchFamily="34" charset="0"/>
                </a:rPr>
              </a:br>
              <a:r>
                <a:rPr lang="en-GB" dirty="0">
                  <a:solidFill>
                    <a:srgbClr val="000000"/>
                  </a:solidFill>
                  <a:latin typeface="Arial" pitchFamily="34" charset="0"/>
                  <a:ea typeface="+mn-ea"/>
                  <a:cs typeface="Arial" pitchFamily="34" charset="0"/>
                </a:rPr>
                <a:t>Organization</a:t>
              </a:r>
            </a:p>
          </p:txBody>
        </p:sp>
      </p:grpSp>
      <p:grpSp>
        <p:nvGrpSpPr>
          <p:cNvPr id="2119696" name="Group 15"/>
          <p:cNvGrpSpPr>
            <a:grpSpLocks/>
          </p:cNvGrpSpPr>
          <p:nvPr/>
        </p:nvGrpSpPr>
        <p:grpSpPr bwMode="auto">
          <a:xfrm>
            <a:off x="6877050" y="3716338"/>
            <a:ext cx="2087563" cy="1458912"/>
            <a:chOff x="4332" y="2341"/>
            <a:chExt cx="1146" cy="919"/>
          </a:xfrm>
        </p:grpSpPr>
        <p:pic>
          <p:nvPicPr>
            <p:cNvPr id="246800" name="Picture 16" descr="Pg 7 Sales Laminates 01"/>
            <p:cNvPicPr>
              <a:picLocks noChangeAspect="1" noChangeArrowheads="1"/>
            </p:cNvPicPr>
            <p:nvPr/>
          </p:nvPicPr>
          <p:blipFill>
            <a:blip r:embed="rId8"/>
            <a:srcRect/>
            <a:stretch>
              <a:fillRect/>
            </a:stretch>
          </p:blipFill>
          <p:spPr bwMode="auto">
            <a:xfrm>
              <a:off x="4332" y="2568"/>
              <a:ext cx="1146" cy="692"/>
            </a:xfrm>
            <a:prstGeom prst="rect">
              <a:avLst/>
            </a:prstGeom>
            <a:noFill/>
            <a:effectLst>
              <a:outerShdw dist="35921" dir="2700000" algn="ctr" rotWithShape="0">
                <a:srgbClr val="808080"/>
              </a:outerShdw>
            </a:effectLst>
          </p:spPr>
        </p:pic>
        <p:sp>
          <p:nvSpPr>
            <p:cNvPr id="246801" name="Rectangle 17"/>
            <p:cNvSpPr>
              <a:spLocks noChangeArrowheads="1"/>
            </p:cNvSpPr>
            <p:nvPr/>
          </p:nvSpPr>
          <p:spPr bwMode="auto">
            <a:xfrm>
              <a:off x="4332" y="2341"/>
              <a:ext cx="908" cy="349"/>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lnSpc>
                  <a:spcPct val="100000"/>
                </a:lnSpc>
                <a:buClrTx/>
                <a:buFontTx/>
                <a:buNone/>
                <a:defRPr/>
              </a:pPr>
              <a:r>
                <a:rPr lang="en-GB" dirty="0">
                  <a:solidFill>
                    <a:srgbClr val="000000"/>
                  </a:solidFill>
                  <a:latin typeface="Arial" pitchFamily="34" charset="0"/>
                  <a:ea typeface="+mn-ea"/>
                  <a:cs typeface="Arial" pitchFamily="34" charset="0"/>
                </a:rPr>
                <a:t>Application,</a:t>
              </a:r>
              <a:br>
                <a:rPr lang="en-GB" dirty="0">
                  <a:solidFill>
                    <a:srgbClr val="000000"/>
                  </a:solidFill>
                  <a:latin typeface="Arial" pitchFamily="34" charset="0"/>
                  <a:ea typeface="+mn-ea"/>
                  <a:cs typeface="Arial" pitchFamily="34" charset="0"/>
                </a:rPr>
              </a:br>
              <a:r>
                <a:rPr lang="en-GB" dirty="0">
                  <a:solidFill>
                    <a:srgbClr val="000000"/>
                  </a:solidFill>
                  <a:latin typeface="Arial" pitchFamily="34" charset="0"/>
                  <a:ea typeface="+mn-ea"/>
                  <a:cs typeface="Arial" pitchFamily="34" charset="0"/>
                </a:rPr>
                <a:t>Systems, BPMS</a:t>
              </a:r>
            </a:p>
          </p:txBody>
        </p:sp>
      </p:grpSp>
      <p:grpSp>
        <p:nvGrpSpPr>
          <p:cNvPr id="2119699" name="Group 18"/>
          <p:cNvGrpSpPr>
            <a:grpSpLocks/>
          </p:cNvGrpSpPr>
          <p:nvPr/>
        </p:nvGrpSpPr>
        <p:grpSpPr bwMode="auto">
          <a:xfrm>
            <a:off x="6491288" y="5181600"/>
            <a:ext cx="1814512" cy="1601788"/>
            <a:chOff x="4105" y="3203"/>
            <a:chExt cx="1143" cy="1009"/>
          </a:xfrm>
        </p:grpSpPr>
        <p:pic>
          <p:nvPicPr>
            <p:cNvPr id="246803" name="Picture 19" descr="Pg 7 Sales Laminates 01"/>
            <p:cNvPicPr>
              <a:picLocks noChangeAspect="1" noChangeArrowheads="1"/>
            </p:cNvPicPr>
            <p:nvPr/>
          </p:nvPicPr>
          <p:blipFill>
            <a:blip r:embed="rId9"/>
            <a:srcRect/>
            <a:stretch>
              <a:fillRect/>
            </a:stretch>
          </p:blipFill>
          <p:spPr bwMode="auto">
            <a:xfrm>
              <a:off x="4105" y="3521"/>
              <a:ext cx="1143" cy="691"/>
            </a:xfrm>
            <a:prstGeom prst="rect">
              <a:avLst/>
            </a:prstGeom>
            <a:noFill/>
            <a:effectLst>
              <a:outerShdw dist="107763" dir="2700000" algn="ctr" rotWithShape="0">
                <a:srgbClr val="808080">
                  <a:alpha val="50000"/>
                </a:srgbClr>
              </a:outerShdw>
            </a:effectLst>
          </p:spPr>
        </p:pic>
        <p:sp>
          <p:nvSpPr>
            <p:cNvPr id="246804" name="Rectangle 20"/>
            <p:cNvSpPr>
              <a:spLocks noChangeArrowheads="1"/>
            </p:cNvSpPr>
            <p:nvPr/>
          </p:nvSpPr>
          <p:spPr bwMode="auto">
            <a:xfrm>
              <a:off x="4195" y="3203"/>
              <a:ext cx="908" cy="349"/>
            </a:xfrm>
            <a:prstGeom prst="rect">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buClrTx/>
                <a:buFontTx/>
                <a:buNone/>
                <a:defRPr/>
              </a:pPr>
              <a:r>
                <a:rPr lang="en-GB" dirty="0">
                  <a:solidFill>
                    <a:srgbClr val="000000"/>
                  </a:solidFill>
                  <a:latin typeface="Arial" pitchFamily="34" charset="0"/>
                  <a:ea typeface="+mn-ea"/>
                  <a:cs typeface="Arial" pitchFamily="34" charset="0"/>
                </a:rPr>
                <a:t>Network</a:t>
              </a:r>
              <a:br>
                <a:rPr lang="en-GB" dirty="0">
                  <a:solidFill>
                    <a:srgbClr val="000000"/>
                  </a:solidFill>
                  <a:latin typeface="Arial" pitchFamily="34" charset="0"/>
                  <a:ea typeface="+mn-ea"/>
                  <a:cs typeface="Arial" pitchFamily="34" charset="0"/>
                </a:rPr>
              </a:br>
              <a:r>
                <a:rPr lang="en-GB" dirty="0">
                  <a:solidFill>
                    <a:srgbClr val="000000"/>
                  </a:solidFill>
                  <a:latin typeface="Arial" pitchFamily="34" charset="0"/>
                  <a:ea typeface="+mn-ea"/>
                  <a:cs typeface="Arial" pitchFamily="34" charset="0"/>
                </a:rPr>
                <a:t>Infrastructure</a:t>
              </a:r>
            </a:p>
          </p:txBody>
        </p:sp>
      </p:grpSp>
      <p:sp>
        <p:nvSpPr>
          <p:cNvPr id="2119702" name="Line 21"/>
          <p:cNvSpPr>
            <a:spLocks noChangeShapeType="1"/>
          </p:cNvSpPr>
          <p:nvPr/>
        </p:nvSpPr>
        <p:spPr bwMode="auto">
          <a:xfrm flipH="1">
            <a:off x="5867400" y="2597150"/>
            <a:ext cx="717550" cy="544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03" name="Line 22"/>
          <p:cNvSpPr>
            <a:spLocks noChangeShapeType="1"/>
          </p:cNvSpPr>
          <p:nvPr/>
        </p:nvSpPr>
        <p:spPr bwMode="auto">
          <a:xfrm flipH="1">
            <a:off x="6300788" y="4005263"/>
            <a:ext cx="5762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04" name="Line 23"/>
          <p:cNvSpPr>
            <a:spLocks noChangeShapeType="1"/>
          </p:cNvSpPr>
          <p:nvPr/>
        </p:nvSpPr>
        <p:spPr bwMode="auto">
          <a:xfrm flipH="1" flipV="1">
            <a:off x="5795963" y="5300663"/>
            <a:ext cx="792162"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119705" name="Group 24"/>
          <p:cNvGrpSpPr>
            <a:grpSpLocks/>
          </p:cNvGrpSpPr>
          <p:nvPr/>
        </p:nvGrpSpPr>
        <p:grpSpPr bwMode="auto">
          <a:xfrm>
            <a:off x="463550" y="4899025"/>
            <a:ext cx="1658938" cy="1647825"/>
            <a:chOff x="292" y="3086"/>
            <a:chExt cx="1045" cy="1038"/>
          </a:xfrm>
        </p:grpSpPr>
        <p:pic>
          <p:nvPicPr>
            <p:cNvPr id="2119706"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 y="3308"/>
              <a:ext cx="104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810" name="Rectangle 26"/>
            <p:cNvSpPr>
              <a:spLocks noChangeArrowheads="1"/>
            </p:cNvSpPr>
            <p:nvPr/>
          </p:nvSpPr>
          <p:spPr bwMode="auto">
            <a:xfrm>
              <a:off x="378" y="3086"/>
              <a:ext cx="908" cy="349"/>
            </a:xfrm>
            <a:prstGeom prst="rect">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buClrTx/>
                <a:buFontTx/>
                <a:buNone/>
                <a:defRPr/>
              </a:pPr>
              <a:r>
                <a:rPr lang="en-GB">
                  <a:solidFill>
                    <a:srgbClr val="E4E3CE"/>
                  </a:solidFill>
                  <a:latin typeface="Arial" pitchFamily="34" charset="0"/>
                  <a:ea typeface="+mn-ea"/>
                  <a:cs typeface="Arial" pitchFamily="34" charset="0"/>
                </a:rPr>
                <a:t>Prioritization</a:t>
              </a:r>
            </a:p>
          </p:txBody>
        </p:sp>
      </p:grpSp>
      <p:sp>
        <p:nvSpPr>
          <p:cNvPr id="2119708" name="Line 27"/>
          <p:cNvSpPr>
            <a:spLocks noChangeShapeType="1"/>
          </p:cNvSpPr>
          <p:nvPr/>
        </p:nvSpPr>
        <p:spPr bwMode="auto">
          <a:xfrm flipV="1">
            <a:off x="2054225" y="5572125"/>
            <a:ext cx="2216150" cy="463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19709" name="Line 28"/>
          <p:cNvSpPr>
            <a:spLocks noChangeShapeType="1"/>
          </p:cNvSpPr>
          <p:nvPr/>
        </p:nvSpPr>
        <p:spPr bwMode="auto">
          <a:xfrm flipV="1">
            <a:off x="2032000" y="5292725"/>
            <a:ext cx="1506538" cy="5064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19710" name="Line 29"/>
          <p:cNvSpPr>
            <a:spLocks noChangeShapeType="1"/>
          </p:cNvSpPr>
          <p:nvPr/>
        </p:nvSpPr>
        <p:spPr bwMode="auto">
          <a:xfrm flipV="1">
            <a:off x="1925638" y="4378325"/>
            <a:ext cx="1150937" cy="53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2119711" name="Group 30"/>
          <p:cNvGrpSpPr>
            <a:grpSpLocks/>
          </p:cNvGrpSpPr>
          <p:nvPr/>
        </p:nvGrpSpPr>
        <p:grpSpPr bwMode="auto">
          <a:xfrm>
            <a:off x="442913" y="4891088"/>
            <a:ext cx="1658937" cy="1647825"/>
            <a:chOff x="292" y="3086"/>
            <a:chExt cx="1045" cy="1038"/>
          </a:xfrm>
        </p:grpSpPr>
        <p:pic>
          <p:nvPicPr>
            <p:cNvPr id="2119712"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 y="3308"/>
              <a:ext cx="104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816" name="Rectangle 32"/>
            <p:cNvSpPr>
              <a:spLocks noChangeArrowheads="1"/>
            </p:cNvSpPr>
            <p:nvPr/>
          </p:nvSpPr>
          <p:spPr bwMode="auto">
            <a:xfrm>
              <a:off x="378" y="3086"/>
              <a:ext cx="908" cy="349"/>
            </a:xfrm>
            <a:prstGeom prst="rect">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buClrTx/>
                <a:buFontTx/>
                <a:buNone/>
                <a:defRPr/>
              </a:pPr>
              <a:r>
                <a:rPr lang="en-GB" dirty="0">
                  <a:solidFill>
                    <a:srgbClr val="000000"/>
                  </a:solidFill>
                  <a:latin typeface="Arial" pitchFamily="34" charset="0"/>
                  <a:ea typeface="+mn-ea"/>
                  <a:cs typeface="Arial" pitchFamily="34" charset="0"/>
                </a:rPr>
                <a:t>Planning</a:t>
              </a:r>
            </a:p>
          </p:txBody>
        </p:sp>
      </p:grpSp>
      <p:grpSp>
        <p:nvGrpSpPr>
          <p:cNvPr id="2119714" name="Group 33"/>
          <p:cNvGrpSpPr>
            <a:grpSpLocks/>
          </p:cNvGrpSpPr>
          <p:nvPr/>
        </p:nvGrpSpPr>
        <p:grpSpPr bwMode="auto">
          <a:xfrm>
            <a:off x="381000" y="1066800"/>
            <a:ext cx="3178175" cy="1158875"/>
            <a:chOff x="253" y="629"/>
            <a:chExt cx="2002" cy="730"/>
          </a:xfrm>
        </p:grpSpPr>
        <p:grpSp>
          <p:nvGrpSpPr>
            <p:cNvPr id="2119715" name="Group 34"/>
            <p:cNvGrpSpPr>
              <a:grpSpLocks/>
            </p:cNvGrpSpPr>
            <p:nvPr/>
          </p:nvGrpSpPr>
          <p:grpSpPr bwMode="auto">
            <a:xfrm>
              <a:off x="253" y="629"/>
              <a:ext cx="1073" cy="730"/>
              <a:chOff x="1673" y="3161"/>
              <a:chExt cx="857" cy="628"/>
            </a:xfrm>
          </p:grpSpPr>
          <p:pic>
            <p:nvPicPr>
              <p:cNvPr id="246819" name="Picture 35" descr="Image-0018"/>
              <p:cNvPicPr>
                <a:picLocks noChangeAspect="1" noChangeArrowheads="1"/>
              </p:cNvPicPr>
              <p:nvPr/>
            </p:nvPicPr>
            <p:blipFill>
              <a:blip r:embed="rId11"/>
              <a:srcRect/>
              <a:stretch>
                <a:fillRect/>
              </a:stretch>
            </p:blipFill>
            <p:spPr bwMode="auto">
              <a:xfrm>
                <a:off x="1965" y="3265"/>
                <a:ext cx="565" cy="524"/>
              </a:xfrm>
              <a:prstGeom prst="rect">
                <a:avLst/>
              </a:prstGeom>
              <a:noFill/>
              <a:ln w="9525">
                <a:solidFill>
                  <a:schemeClr val="bg1"/>
                </a:solidFill>
                <a:miter lim="800000"/>
                <a:headEnd/>
                <a:tailEnd/>
              </a:ln>
              <a:effectLst>
                <a:outerShdw dist="107763" dir="8100000" algn="ctr" rotWithShape="0">
                  <a:srgbClr val="808080">
                    <a:alpha val="50000"/>
                  </a:srgbClr>
                </a:outerShdw>
              </a:effectLst>
            </p:spPr>
          </p:pic>
          <p:pic>
            <p:nvPicPr>
              <p:cNvPr id="246820" name="Picture 36" descr="Image-0001"/>
              <p:cNvPicPr>
                <a:picLocks noChangeAspect="1" noChangeArrowheads="1"/>
              </p:cNvPicPr>
              <p:nvPr/>
            </p:nvPicPr>
            <p:blipFill>
              <a:blip r:embed="rId12"/>
              <a:srcRect/>
              <a:stretch>
                <a:fillRect/>
              </a:stretch>
            </p:blipFill>
            <p:spPr bwMode="auto">
              <a:xfrm>
                <a:off x="1673" y="3161"/>
                <a:ext cx="625" cy="536"/>
              </a:xfrm>
              <a:prstGeom prst="rect">
                <a:avLst/>
              </a:prstGeom>
              <a:noFill/>
              <a:ln w="9525">
                <a:solidFill>
                  <a:schemeClr val="bg1"/>
                </a:solidFill>
                <a:miter lim="800000"/>
                <a:headEnd/>
                <a:tailEnd/>
              </a:ln>
              <a:effectLst>
                <a:outerShdw dist="107763" dir="8100000" algn="ctr" rotWithShape="0">
                  <a:srgbClr val="808080">
                    <a:alpha val="50000"/>
                  </a:srgbClr>
                </a:outerShdw>
              </a:effectLst>
            </p:spPr>
          </p:pic>
        </p:grpSp>
        <p:sp>
          <p:nvSpPr>
            <p:cNvPr id="246821" name="Text Box 37"/>
            <p:cNvSpPr txBox="1">
              <a:spLocks noChangeArrowheads="1"/>
            </p:cNvSpPr>
            <p:nvPr/>
          </p:nvSpPr>
          <p:spPr bwMode="auto">
            <a:xfrm>
              <a:off x="1293" y="806"/>
              <a:ext cx="962" cy="410"/>
            </a:xfrm>
            <a:prstGeom prst="rect">
              <a:avLst/>
            </a:prstGeom>
            <a:solidFill>
              <a:schemeClr val="accent1"/>
            </a:solidFill>
            <a:ln w="9525">
              <a:solidFill>
                <a:schemeClr val="tx1"/>
              </a:solidFill>
              <a:miter lim="800000"/>
              <a:headEnd/>
              <a:tailEnd/>
            </a:ln>
            <a:effectLst>
              <a:outerShdw dist="107763" dir="8100000" algn="ctr" rotWithShape="0">
                <a:schemeClr val="bg2">
                  <a:alpha val="50000"/>
                </a:schemeClr>
              </a:outerShdw>
            </a:effectLst>
          </p:spPr>
          <p:txBody>
            <a:bodyPr wrap="none">
              <a:spAutoFit/>
            </a:bodyPr>
            <a:lstStyle/>
            <a:p>
              <a:pPr algn="ctr">
                <a:lnSpc>
                  <a:spcPct val="100000"/>
                </a:lnSpc>
                <a:buClrTx/>
                <a:buFontTx/>
                <a:buNone/>
                <a:defRPr/>
              </a:pPr>
              <a:r>
                <a:rPr lang="en-GB" dirty="0">
                  <a:latin typeface="Arial" pitchFamily="34" charset="0"/>
                  <a:ea typeface="+mn-ea"/>
                  <a:cs typeface="Arial" pitchFamily="34" charset="0"/>
                </a:rPr>
                <a:t>Change</a:t>
              </a:r>
              <a:br>
                <a:rPr lang="en-GB" dirty="0">
                  <a:latin typeface="Arial" pitchFamily="34" charset="0"/>
                  <a:ea typeface="+mn-ea"/>
                  <a:cs typeface="Arial" pitchFamily="34" charset="0"/>
                </a:rPr>
              </a:br>
              <a:r>
                <a:rPr lang="en-GB" dirty="0">
                  <a:latin typeface="Arial" pitchFamily="34" charset="0"/>
                  <a:ea typeface="+mn-ea"/>
                  <a:cs typeface="Arial" pitchFamily="34" charset="0"/>
                </a:rPr>
                <a:t>Management</a:t>
              </a:r>
            </a:p>
          </p:txBody>
        </p:sp>
      </p:grpSp>
      <p:sp>
        <p:nvSpPr>
          <p:cNvPr id="2119719" name="Line 38"/>
          <p:cNvSpPr>
            <a:spLocks noChangeShapeType="1"/>
          </p:cNvSpPr>
          <p:nvPr/>
        </p:nvSpPr>
        <p:spPr bwMode="auto">
          <a:xfrm>
            <a:off x="2392363" y="2046288"/>
            <a:ext cx="1057275" cy="984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20" name="Line 38"/>
          <p:cNvSpPr>
            <a:spLocks noChangeShapeType="1"/>
          </p:cNvSpPr>
          <p:nvPr/>
        </p:nvSpPr>
        <p:spPr bwMode="auto">
          <a:xfrm>
            <a:off x="2392363" y="2046288"/>
            <a:ext cx="1057275" cy="984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06802177"/>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4294967295"/>
          </p:nvPr>
        </p:nvSpPr>
        <p:spPr>
          <a:xfrm>
            <a:off x="153988" y="6502400"/>
            <a:ext cx="1006475" cy="320675"/>
          </a:xfrm>
          <a:prstGeom prst="rect">
            <a:avLst/>
          </a:prstGeom>
        </p:spPr>
        <p:txBody>
          <a:bodyPr/>
          <a:lstStyle/>
          <a:p>
            <a:fld id="{94405249-1174-C24F-8123-84C7BC20D360}" type="slidenum">
              <a:rPr lang="en-US"/>
              <a:pPr/>
              <a:t>55</a:t>
            </a:fld>
            <a:endParaRPr lang="en-US"/>
          </a:p>
        </p:txBody>
      </p:sp>
      <p:sp>
        <p:nvSpPr>
          <p:cNvPr id="2136066" name="Slide Number Placeholder 3"/>
          <p:cNvSpPr txBox="1">
            <a:spLocks noGrp="1"/>
          </p:cNvSpPr>
          <p:nvPr/>
        </p:nvSpPr>
        <p:spPr bwMode="black">
          <a:xfrm>
            <a:off x="8328025" y="6529388"/>
            <a:ext cx="673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a:lnSpc>
                <a:spcPct val="100000"/>
              </a:lnSpc>
              <a:spcBef>
                <a:spcPct val="50000"/>
              </a:spcBef>
              <a:buClrTx/>
              <a:buFontTx/>
              <a:buNone/>
            </a:pPr>
            <a:fld id="{CA4D730A-515E-7244-95AE-ECF1A5B929CE}" type="slidenum">
              <a:rPr lang="en-US" sz="1000" b="1">
                <a:solidFill>
                  <a:srgbClr val="000000"/>
                </a:solidFill>
              </a:rPr>
              <a:pPr algn="r">
                <a:lnSpc>
                  <a:spcPct val="100000"/>
                </a:lnSpc>
                <a:spcBef>
                  <a:spcPct val="50000"/>
                </a:spcBef>
                <a:buClrTx/>
                <a:buFontTx/>
                <a:buNone/>
              </a:pPr>
              <a:t>55</a:t>
            </a:fld>
            <a:endParaRPr lang="en-US" sz="1000" b="1">
              <a:solidFill>
                <a:srgbClr val="000000"/>
              </a:solidFill>
            </a:endParaRPr>
          </a:p>
        </p:txBody>
      </p:sp>
      <p:sp>
        <p:nvSpPr>
          <p:cNvPr id="2136067" name="Rectangle 2"/>
          <p:cNvSpPr>
            <a:spLocks noGrp="1" noChangeArrowheads="1"/>
          </p:cNvSpPr>
          <p:nvPr>
            <p:ph type="title" idx="4294967295"/>
          </p:nvPr>
        </p:nvSpPr>
        <p:spPr>
          <a:xfrm>
            <a:off x="2699792" y="332656"/>
            <a:ext cx="9144000" cy="420688"/>
          </a:xfrm>
          <a:prstGeom prst="rect">
            <a:avLst/>
          </a:prstGeom>
        </p:spPr>
        <p:txBody>
          <a:bodyPr anchor="t">
            <a:spAutoFit/>
          </a:bodyPr>
          <a:lstStyle/>
          <a:p>
            <a:r>
              <a:rPr lang="en-US" sz="2400" dirty="0"/>
              <a:t>Impact Analysis Reporting</a:t>
            </a:r>
          </a:p>
        </p:txBody>
      </p:sp>
      <p:pic>
        <p:nvPicPr>
          <p:cNvPr id="21360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322763"/>
            <a:ext cx="4675188"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6069" name="Rectangle 4"/>
          <p:cNvSpPr>
            <a:spLocks noGrp="1" noChangeArrowheads="1"/>
          </p:cNvSpPr>
          <p:nvPr>
            <p:ph type="body" idx="4294967295"/>
          </p:nvPr>
        </p:nvSpPr>
        <p:spPr>
          <a:xfrm>
            <a:off x="5880100" y="2263775"/>
            <a:ext cx="2454275" cy="641350"/>
          </a:xfrm>
          <a:prstGeom prst="rect">
            <a:avLst/>
          </a:prstGeom>
          <a:noFill/>
        </p:spPr>
        <p:txBody>
          <a:bodyPr>
            <a:spAutoFit/>
          </a:bodyPr>
          <a:lstStyle/>
          <a:p>
            <a:r>
              <a:rPr lang="en-US" b="0"/>
              <a:t>Understand </a:t>
            </a:r>
            <a:r>
              <a:rPr lang="en-US"/>
              <a:t>the impact of change </a:t>
            </a:r>
          </a:p>
        </p:txBody>
      </p:sp>
      <p:sp>
        <p:nvSpPr>
          <p:cNvPr id="2136070" name="Rectangle 5"/>
          <p:cNvSpPr>
            <a:spLocks noChangeArrowheads="1"/>
          </p:cNvSpPr>
          <p:nvPr/>
        </p:nvSpPr>
        <p:spPr bwMode="auto">
          <a:xfrm>
            <a:off x="1143000" y="4953000"/>
            <a:ext cx="2541588"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100000"/>
              </a:lnSpc>
              <a:spcBef>
                <a:spcPct val="25000"/>
              </a:spcBef>
              <a:spcAft>
                <a:spcPct val="15000"/>
              </a:spcAft>
              <a:buClr>
                <a:schemeClr val="accent1"/>
              </a:buClr>
              <a:buFont typeface="Wingdings" charset="0"/>
              <a:buChar char="§"/>
            </a:pPr>
            <a:r>
              <a:rPr lang="en-US" b="1">
                <a:solidFill>
                  <a:schemeClr val="tx1"/>
                </a:solidFill>
              </a:rPr>
              <a:t>Visualize Dependencies</a:t>
            </a:r>
            <a:endParaRPr lang="en-US">
              <a:solidFill>
                <a:schemeClr val="tx1"/>
              </a:solidFill>
            </a:endParaRPr>
          </a:p>
        </p:txBody>
      </p:sp>
      <p:pic>
        <p:nvPicPr>
          <p:cNvPr id="213607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66800"/>
            <a:ext cx="533400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31148"/>
      </p:ext>
    </p:extLst>
  </p:cSld>
  <p:clrMapOvr>
    <a:masterClrMapping/>
  </p:clrMapOvr>
  <p:transition xmlns:p14="http://schemas.microsoft.com/office/powerpoint/2010/main" advTm="307200"/>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4294967295"/>
          </p:nvPr>
        </p:nvSpPr>
        <p:spPr>
          <a:xfrm>
            <a:off x="153988" y="6502400"/>
            <a:ext cx="1006475" cy="320675"/>
          </a:xfrm>
          <a:prstGeom prst="rect">
            <a:avLst/>
          </a:prstGeom>
        </p:spPr>
        <p:txBody>
          <a:bodyPr/>
          <a:lstStyle/>
          <a:p>
            <a:fld id="{6E23BAFC-8933-3549-B5D8-EC96520E1875}" type="slidenum">
              <a:rPr lang="en-US"/>
              <a:pPr/>
              <a:t>56</a:t>
            </a:fld>
            <a:endParaRPr lang="en-US"/>
          </a:p>
        </p:txBody>
      </p:sp>
      <p:sp>
        <p:nvSpPr>
          <p:cNvPr id="2148354" name="Slide Number Placeholder 3"/>
          <p:cNvSpPr txBox="1">
            <a:spLocks noGrp="1"/>
          </p:cNvSpPr>
          <p:nvPr/>
        </p:nvSpPr>
        <p:spPr bwMode="black">
          <a:xfrm>
            <a:off x="8328025" y="6529388"/>
            <a:ext cx="673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a:lnSpc>
                <a:spcPct val="100000"/>
              </a:lnSpc>
              <a:spcBef>
                <a:spcPct val="50000"/>
              </a:spcBef>
              <a:buClrTx/>
              <a:buFontTx/>
              <a:buNone/>
            </a:pPr>
            <a:fld id="{50D43174-66D4-9D43-94A5-4E658F63730B}" type="slidenum">
              <a:rPr lang="en-US" sz="1000" b="1">
                <a:solidFill>
                  <a:srgbClr val="000000"/>
                </a:solidFill>
              </a:rPr>
              <a:pPr algn="r">
                <a:lnSpc>
                  <a:spcPct val="100000"/>
                </a:lnSpc>
                <a:spcBef>
                  <a:spcPct val="50000"/>
                </a:spcBef>
                <a:buClrTx/>
                <a:buFontTx/>
                <a:buNone/>
              </a:pPr>
              <a:t>56</a:t>
            </a:fld>
            <a:endParaRPr lang="en-US" sz="1000" b="1">
              <a:solidFill>
                <a:srgbClr val="000000"/>
              </a:solidFill>
            </a:endParaRPr>
          </a:p>
        </p:txBody>
      </p:sp>
      <p:pic>
        <p:nvPicPr>
          <p:cNvPr id="21483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1069975"/>
            <a:ext cx="8686800"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8356" name="Rectangle 3"/>
          <p:cNvSpPr>
            <a:spLocks noGrp="1" noChangeArrowheads="1"/>
          </p:cNvSpPr>
          <p:nvPr>
            <p:ph type="title" idx="4294967295"/>
          </p:nvPr>
        </p:nvSpPr>
        <p:spPr>
          <a:xfrm>
            <a:off x="2987824" y="188640"/>
            <a:ext cx="7689850" cy="571500"/>
          </a:xfrm>
          <a:prstGeom prst="rect">
            <a:avLst/>
          </a:prstGeom>
          <a:noFill/>
        </p:spPr>
        <p:txBody>
          <a:bodyPr anchor="ctr">
            <a:spAutoFit/>
          </a:bodyPr>
          <a:lstStyle/>
          <a:p>
            <a:r>
              <a:rPr lang="en-US" sz="2400" b="1" dirty="0"/>
              <a:t>What if Analysis</a:t>
            </a:r>
          </a:p>
        </p:txBody>
      </p:sp>
      <p:sp>
        <p:nvSpPr>
          <p:cNvPr id="1769476" name="Oval 4"/>
          <p:cNvSpPr>
            <a:spLocks noChangeArrowheads="1"/>
          </p:cNvSpPr>
          <p:nvPr/>
        </p:nvSpPr>
        <p:spPr bwMode="auto">
          <a:xfrm>
            <a:off x="2951163" y="4365625"/>
            <a:ext cx="1130300" cy="473075"/>
          </a:xfrm>
          <a:prstGeom prst="ellipse">
            <a:avLst/>
          </a:pr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fontAlgn="b">
              <a:spcBef>
                <a:spcPct val="50000"/>
              </a:spcBef>
              <a:buClr>
                <a:schemeClr val="accent1"/>
              </a:buClr>
              <a:buFont typeface="Wingdings" charset="0"/>
              <a:buNone/>
            </a:pPr>
            <a:endParaRPr lang="pt-BR">
              <a:solidFill>
                <a:schemeClr val="tx1"/>
              </a:solidFill>
            </a:endParaRPr>
          </a:p>
        </p:txBody>
      </p:sp>
      <p:sp>
        <p:nvSpPr>
          <p:cNvPr id="2148358" name="Oval 5"/>
          <p:cNvSpPr>
            <a:spLocks noChangeArrowheads="1"/>
          </p:cNvSpPr>
          <p:nvPr/>
        </p:nvSpPr>
        <p:spPr bwMode="auto">
          <a:xfrm>
            <a:off x="1588" y="3698875"/>
            <a:ext cx="3119437" cy="454025"/>
          </a:xfrm>
          <a:prstGeom prst="ellipse">
            <a:avLst/>
          </a:prstGeom>
          <a:solidFill>
            <a:schemeClr val="bg1"/>
          </a:solidFill>
          <a:ln w="9525">
            <a:solidFill>
              <a:schemeClr val="tx1"/>
            </a:solidFill>
            <a:round/>
            <a:headEnd/>
            <a:tailEnd/>
          </a:ln>
        </p:spPr>
        <p:txBody>
          <a:bodyPr anchor="ctr">
            <a:spAutoFit/>
          </a:bodyPr>
          <a:lstStyle/>
          <a:p>
            <a:pPr fontAlgn="b">
              <a:spcBef>
                <a:spcPct val="50000"/>
              </a:spcBef>
              <a:buClr>
                <a:schemeClr val="accent1"/>
              </a:buClr>
              <a:buFont typeface="Wingdings" charset="0"/>
              <a:buNone/>
            </a:pPr>
            <a:endParaRPr lang="pt-BR">
              <a:solidFill>
                <a:schemeClr val="tx1"/>
              </a:solidFill>
            </a:endParaRPr>
          </a:p>
        </p:txBody>
      </p:sp>
      <p:sp>
        <p:nvSpPr>
          <p:cNvPr id="2148359" name="Text Box 6"/>
          <p:cNvSpPr txBox="1">
            <a:spLocks noChangeArrowheads="1"/>
          </p:cNvSpPr>
          <p:nvPr/>
        </p:nvSpPr>
        <p:spPr bwMode="auto">
          <a:xfrm>
            <a:off x="379413" y="3232150"/>
            <a:ext cx="237648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defRPr>
                <a:solidFill>
                  <a:schemeClr val="tx1"/>
                </a:solidFill>
                <a:latin typeface="Arial" charset="0"/>
                <a:ea typeface="ＭＳ Ｐゴシック" charset="0"/>
                <a:cs typeface="Arial" charset="0"/>
              </a:defRPr>
            </a:lvl1pPr>
            <a:lvl2pPr marL="742950" indent="-285750" defTabSz="762000">
              <a:defRPr>
                <a:solidFill>
                  <a:schemeClr val="tx1"/>
                </a:solidFill>
                <a:latin typeface="Arial" charset="0"/>
                <a:ea typeface="Arial" charset="0"/>
                <a:cs typeface="Arial" charset="0"/>
              </a:defRPr>
            </a:lvl2pPr>
            <a:lvl3pPr marL="1143000" indent="-228600" defTabSz="762000">
              <a:defRPr>
                <a:solidFill>
                  <a:schemeClr val="tx1"/>
                </a:solidFill>
                <a:latin typeface="Arial" charset="0"/>
                <a:ea typeface="Arial" charset="0"/>
                <a:cs typeface="Arial" charset="0"/>
              </a:defRPr>
            </a:lvl3pPr>
            <a:lvl4pPr marL="1600200" indent="-228600" defTabSz="762000">
              <a:defRPr>
                <a:solidFill>
                  <a:schemeClr val="tx1"/>
                </a:solidFill>
                <a:latin typeface="Arial" charset="0"/>
                <a:ea typeface="Arial" charset="0"/>
                <a:cs typeface="Arial" charset="0"/>
              </a:defRPr>
            </a:lvl4pPr>
            <a:lvl5pPr marL="2057400" indent="-228600" defTabSz="762000">
              <a:defRPr>
                <a:solidFill>
                  <a:schemeClr val="tx1"/>
                </a:solidFill>
                <a:latin typeface="Arial" charset="0"/>
                <a:ea typeface="Arial" charset="0"/>
                <a:cs typeface="Arial" charset="0"/>
              </a:defRPr>
            </a:lvl5pPr>
            <a:lvl6pPr marL="2514600" indent="-228600" defTabSz="762000" fontAlgn="base">
              <a:spcBef>
                <a:spcPct val="0"/>
              </a:spcBef>
              <a:spcAft>
                <a:spcPct val="0"/>
              </a:spcAft>
              <a:defRPr>
                <a:solidFill>
                  <a:schemeClr val="tx1"/>
                </a:solidFill>
                <a:latin typeface="Arial" charset="0"/>
                <a:ea typeface="Arial" charset="0"/>
                <a:cs typeface="Arial" charset="0"/>
              </a:defRPr>
            </a:lvl6pPr>
            <a:lvl7pPr marL="2971800" indent="-228600" defTabSz="762000" fontAlgn="base">
              <a:spcBef>
                <a:spcPct val="0"/>
              </a:spcBef>
              <a:spcAft>
                <a:spcPct val="0"/>
              </a:spcAft>
              <a:defRPr>
                <a:solidFill>
                  <a:schemeClr val="tx1"/>
                </a:solidFill>
                <a:latin typeface="Arial" charset="0"/>
                <a:ea typeface="Arial" charset="0"/>
                <a:cs typeface="Arial" charset="0"/>
              </a:defRPr>
            </a:lvl7pPr>
            <a:lvl8pPr marL="3429000" indent="-228600" defTabSz="762000" fontAlgn="base">
              <a:spcBef>
                <a:spcPct val="0"/>
              </a:spcBef>
              <a:spcAft>
                <a:spcPct val="0"/>
              </a:spcAft>
              <a:defRPr>
                <a:solidFill>
                  <a:schemeClr val="tx1"/>
                </a:solidFill>
                <a:latin typeface="Arial" charset="0"/>
                <a:ea typeface="Arial" charset="0"/>
                <a:cs typeface="Arial" charset="0"/>
              </a:defRPr>
            </a:lvl8pPr>
            <a:lvl9pPr marL="3886200" indent="-228600" defTabSz="762000" fontAlgn="base">
              <a:spcBef>
                <a:spcPct val="0"/>
              </a:spcBef>
              <a:spcAft>
                <a:spcPct val="0"/>
              </a:spcAft>
              <a:defRPr>
                <a:solidFill>
                  <a:schemeClr val="tx1"/>
                </a:solidFill>
                <a:latin typeface="Arial" charset="0"/>
                <a:ea typeface="Arial" charset="0"/>
                <a:cs typeface="Arial" charset="0"/>
              </a:defRPr>
            </a:lvl9pPr>
          </a:lstStyle>
          <a:p>
            <a:pPr algn="ctr">
              <a:lnSpc>
                <a:spcPct val="100000"/>
              </a:lnSpc>
              <a:spcBef>
                <a:spcPct val="50000"/>
              </a:spcBef>
              <a:buClrTx/>
              <a:buFontTx/>
              <a:buNone/>
            </a:pPr>
            <a:r>
              <a:rPr lang="en-US" b="1">
                <a:solidFill>
                  <a:schemeClr val="folHlink"/>
                </a:solidFill>
              </a:rPr>
              <a:t>WHAT technologies are affected IF this process step is removed in the future state?</a:t>
            </a:r>
          </a:p>
        </p:txBody>
      </p:sp>
      <p:sp>
        <p:nvSpPr>
          <p:cNvPr id="1769479" name="Line 7"/>
          <p:cNvSpPr>
            <a:spLocks noChangeShapeType="1"/>
          </p:cNvSpPr>
          <p:nvPr/>
        </p:nvSpPr>
        <p:spPr bwMode="auto">
          <a:xfrm>
            <a:off x="2620963" y="4003675"/>
            <a:ext cx="569912" cy="4524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769480" name="Rectangle 8"/>
          <p:cNvSpPr>
            <a:spLocks noChangeArrowheads="1"/>
          </p:cNvSpPr>
          <p:nvPr/>
        </p:nvSpPr>
        <p:spPr bwMode="auto">
          <a:xfrm>
            <a:off x="0" y="3389313"/>
            <a:ext cx="896620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
              <a:spcBef>
                <a:spcPct val="50000"/>
              </a:spcBef>
              <a:buClr>
                <a:schemeClr val="accent1"/>
              </a:buClr>
              <a:buFont typeface="Wingdings" charset="0"/>
              <a:buNone/>
            </a:pPr>
            <a:endParaRPr lang="pt-BR">
              <a:solidFill>
                <a:schemeClr val="tx1"/>
              </a:solidFill>
            </a:endParaRPr>
          </a:p>
        </p:txBody>
      </p:sp>
      <p:pic>
        <p:nvPicPr>
          <p:cNvPr id="17694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904875"/>
            <a:ext cx="60960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94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898525"/>
            <a:ext cx="60960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948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900113"/>
            <a:ext cx="60960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94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898525"/>
            <a:ext cx="60960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68100"/>
      </p:ext>
    </p:extLst>
  </p:cSld>
  <p:clrMapOvr>
    <a:masterClrMapping/>
  </p:clrMapOvr>
  <p:transition xmlns:p14="http://schemas.microsoft.com/office/powerpoint/2010/main" advTm="3072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69476"/>
                                        </p:tgtEl>
                                      </p:cBhvr>
                                    </p:animEffect>
                                    <p:animScale>
                                      <p:cBhvr>
                                        <p:cTn id="7" dur="250" autoRev="1" fill="hold"/>
                                        <p:tgtEl>
                                          <p:spTgt spid="176947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69479"/>
                                        </p:tgtEl>
                                      </p:cBhvr>
                                    </p:animEffect>
                                    <p:animScale>
                                      <p:cBhvr>
                                        <p:cTn id="10" dur="250" autoRev="1" fill="hold"/>
                                        <p:tgtEl>
                                          <p:spTgt spid="1769479"/>
                                        </p:tgtEl>
                                      </p:cBhvr>
                                      <p:by x="105000" y="105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9480"/>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1769481"/>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1000"/>
                                  </p:stCondLst>
                                  <p:childTnLst>
                                    <p:set>
                                      <p:cBhvr>
                                        <p:cTn id="20" dur="1" fill="hold">
                                          <p:stCondLst>
                                            <p:cond delay="0"/>
                                          </p:stCondLst>
                                        </p:cTn>
                                        <p:tgtEl>
                                          <p:spTgt spid="1769482"/>
                                        </p:tgtEl>
                                        <p:attrNameLst>
                                          <p:attrName>style.visibility</p:attrName>
                                        </p:attrNameLst>
                                      </p:cBhvr>
                                      <p:to>
                                        <p:strVal val="visible"/>
                                      </p:to>
                                    </p:set>
                                  </p:childTnLst>
                                </p:cTn>
                              </p:par>
                            </p:childTnLst>
                          </p:cTn>
                        </p:par>
                        <p:par>
                          <p:cTn id="21" fill="hold" nodeType="afterGroup">
                            <p:stCondLst>
                              <p:cond delay="1000"/>
                            </p:stCondLst>
                            <p:childTnLst>
                              <p:par>
                                <p:cTn id="22" presetID="1" presetClass="entr" presetSubtype="0" fill="hold" nodeType="afterEffect">
                                  <p:stCondLst>
                                    <p:cond delay="1000"/>
                                  </p:stCondLst>
                                  <p:childTnLst>
                                    <p:set>
                                      <p:cBhvr>
                                        <p:cTn id="23" dur="1" fill="hold">
                                          <p:stCondLst>
                                            <p:cond delay="0"/>
                                          </p:stCondLst>
                                        </p:cTn>
                                        <p:tgtEl>
                                          <p:spTgt spid="1769483"/>
                                        </p:tgtEl>
                                        <p:attrNameLst>
                                          <p:attrName>style.visibility</p:attrName>
                                        </p:attrNameLst>
                                      </p:cBhvr>
                                      <p:to>
                                        <p:strVal val="visible"/>
                                      </p:to>
                                    </p:set>
                                  </p:childTnLst>
                                </p:cTn>
                              </p:par>
                            </p:childTnLst>
                          </p:cTn>
                        </p:par>
                        <p:par>
                          <p:cTn id="24" fill="hold" nodeType="afterGroup">
                            <p:stCondLst>
                              <p:cond delay="2000"/>
                            </p:stCondLst>
                            <p:childTnLst>
                              <p:par>
                                <p:cTn id="25" presetID="1" presetClass="entr" presetSubtype="0" fill="hold" nodeType="afterEffect">
                                  <p:stCondLst>
                                    <p:cond delay="1000"/>
                                  </p:stCondLst>
                                  <p:childTnLst>
                                    <p:set>
                                      <p:cBhvr>
                                        <p:cTn id="26" dur="1" fill="hold">
                                          <p:stCondLst>
                                            <p:cond delay="0"/>
                                          </p:stCondLst>
                                        </p:cTn>
                                        <p:tgtEl>
                                          <p:spTgt spid="1769484"/>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xit" presetSubtype="0" fill="hold" nodeType="afterEffect">
                                  <p:stCondLst>
                                    <p:cond delay="500"/>
                                  </p:stCondLst>
                                  <p:childTnLst>
                                    <p:set>
                                      <p:cBhvr>
                                        <p:cTn id="29" dur="1" fill="hold">
                                          <p:stCondLst>
                                            <p:cond delay="0"/>
                                          </p:stCondLst>
                                        </p:cTn>
                                        <p:tgtEl>
                                          <p:spTgt spid="1769484"/>
                                        </p:tgtEl>
                                        <p:attrNameLst>
                                          <p:attrName>style.visibility</p:attrName>
                                        </p:attrNameLst>
                                      </p:cBhvr>
                                      <p:to>
                                        <p:strVal val="hidden"/>
                                      </p:to>
                                    </p:set>
                                  </p:childTnLst>
                                </p:cTn>
                              </p:par>
                            </p:childTnLst>
                          </p:cTn>
                        </p:par>
                        <p:par>
                          <p:cTn id="30" fill="hold" nodeType="afterGroup">
                            <p:stCondLst>
                              <p:cond delay="3500"/>
                            </p:stCondLst>
                            <p:childTnLst>
                              <p:par>
                                <p:cTn id="31" presetID="1" presetClass="entr" presetSubtype="0" fill="hold" nodeType="afterEffect">
                                  <p:stCondLst>
                                    <p:cond delay="500"/>
                                  </p:stCondLst>
                                  <p:childTnLst>
                                    <p:set>
                                      <p:cBhvr>
                                        <p:cTn id="32" dur="1" fill="hold">
                                          <p:stCondLst>
                                            <p:cond delay="0"/>
                                          </p:stCondLst>
                                        </p:cTn>
                                        <p:tgtEl>
                                          <p:spTgt spid="1769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9476" grpId="0" animBg="1"/>
      <p:bldP spid="1769479" grpId="0" animBg="1"/>
      <p:bldP spid="176948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57</a:t>
            </a:fld>
            <a:endParaRPr lang="pt-BR"/>
          </a:p>
        </p:txBody>
      </p:sp>
      <p:sp>
        <p:nvSpPr>
          <p:cNvPr id="6" name="Elipse 5"/>
          <p:cNvSpPr/>
          <p:nvPr/>
        </p:nvSpPr>
        <p:spPr>
          <a:xfrm>
            <a:off x="4139952" y="1484784"/>
            <a:ext cx="500404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b="1" dirty="0" smtClean="0">
                <a:solidFill>
                  <a:srgbClr val="002060"/>
                </a:solidFill>
              </a:rPr>
              <a:t>EXERCÍCIOS</a:t>
            </a:r>
            <a:endParaRPr lang="pt-BR" sz="32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66312109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188640"/>
            <a:ext cx="8229600" cy="1143000"/>
          </a:xfrm>
        </p:spPr>
        <p:txBody>
          <a:bodyPr/>
          <a:lstStyle/>
          <a:p>
            <a:pPr algn="ctr"/>
            <a:r>
              <a:rPr lang="en-US" sz="3600" dirty="0" smtClean="0"/>
              <a:t>EXERCÍCIOS</a:t>
            </a:r>
            <a:endParaRPr lang="en-US" sz="3600" dirty="0"/>
          </a:p>
        </p:txBody>
      </p:sp>
      <p:sp>
        <p:nvSpPr>
          <p:cNvPr id="3" name="Content Placeholder 2"/>
          <p:cNvSpPr>
            <a:spLocks noGrp="1"/>
          </p:cNvSpPr>
          <p:nvPr>
            <p:ph idx="1"/>
          </p:nvPr>
        </p:nvSpPr>
        <p:spPr/>
        <p:txBody>
          <a:bodyPr/>
          <a:lstStyle/>
          <a:p>
            <a:pPr>
              <a:buFont typeface="+mj-lt"/>
              <a:buAutoNum type="arabicPeriod"/>
            </a:pPr>
            <a:r>
              <a:rPr lang="x-none" sz="2800" b="1" dirty="0" smtClean="0"/>
              <a:t> Analise o estudo de caso definido no Framework TOGAF, e discuta com seus colegas em qual Estágio de Maturidade o mesmo se encontra? Em qual nível de maturidade a </a:t>
            </a:r>
            <a:r>
              <a:rPr lang="x-none" sz="2800" b="1" smtClean="0"/>
              <a:t>organização esta? </a:t>
            </a:r>
            <a:r>
              <a:rPr lang="x-none" sz="2800" b="1" dirty="0" smtClean="0"/>
              <a:t>conforme a Figura da Gartner (níveis de 1 a 5)?</a:t>
            </a:r>
          </a:p>
          <a:p>
            <a:pPr>
              <a:buFont typeface="+mj-lt"/>
              <a:buAutoNum type="arabicPeriod"/>
            </a:pPr>
            <a:endParaRPr lang="en-US" sz="2800" dirty="0"/>
          </a:p>
        </p:txBody>
      </p:sp>
    </p:spTree>
    <p:extLst>
      <p:ext uri="{BB962C8B-B14F-4D97-AF65-F5344CB8AC3E}">
        <p14:creationId xmlns:p14="http://schemas.microsoft.com/office/powerpoint/2010/main" val="114866992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188640"/>
            <a:ext cx="8229600" cy="1143000"/>
          </a:xfrm>
        </p:spPr>
        <p:txBody>
          <a:bodyPr/>
          <a:lstStyle/>
          <a:p>
            <a:pPr algn="ctr"/>
            <a:r>
              <a:rPr lang="en-US" sz="3600" dirty="0" smtClean="0"/>
              <a:t>EXERCÍCIOS</a:t>
            </a:r>
            <a:endParaRPr lang="en-US" sz="3600" dirty="0"/>
          </a:p>
        </p:txBody>
      </p:sp>
      <p:sp>
        <p:nvSpPr>
          <p:cNvPr id="3" name="Content Placeholder 2"/>
          <p:cNvSpPr>
            <a:spLocks noGrp="1"/>
          </p:cNvSpPr>
          <p:nvPr>
            <p:ph idx="1"/>
          </p:nvPr>
        </p:nvSpPr>
        <p:spPr>
          <a:xfrm>
            <a:off x="467544" y="1268760"/>
            <a:ext cx="8229600" cy="4525963"/>
          </a:xfrm>
        </p:spPr>
        <p:txBody>
          <a:bodyPr/>
          <a:lstStyle/>
          <a:p>
            <a:pPr marL="0" indent="0">
              <a:buNone/>
            </a:pPr>
            <a:r>
              <a:rPr lang="x-none" sz="2800" b="1" dirty="0" smtClean="0"/>
              <a:t> </a:t>
            </a:r>
            <a:endParaRPr lang="en-US"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2067933898"/>
              </p:ext>
            </p:extLst>
          </p:nvPr>
        </p:nvGraphicFramePr>
        <p:xfrm>
          <a:off x="251520" y="1268760"/>
          <a:ext cx="8732438" cy="4491519"/>
        </p:xfrm>
        <a:graphic>
          <a:graphicData uri="http://schemas.openxmlformats.org/presentationml/2006/ole">
            <mc:AlternateContent xmlns:mc="http://schemas.openxmlformats.org/markup-compatibility/2006">
              <mc:Choice xmlns:v="urn:schemas-microsoft-com:vml" Requires="v">
                <p:oleObj spid="_x0000_s115766" name="Document" r:id="rId3" imgW="5753100" imgH="2959100" progId="Word.Document.12">
                  <p:embed/>
                </p:oleObj>
              </mc:Choice>
              <mc:Fallback>
                <p:oleObj name="Document" r:id="rId3" imgW="5753100" imgH="2959100" progId="Word.Document.12">
                  <p:embed/>
                  <p:pic>
                    <p:nvPicPr>
                      <p:cNvPr id="0" name=""/>
                      <p:cNvPicPr/>
                      <p:nvPr/>
                    </p:nvPicPr>
                    <p:blipFill>
                      <a:blip r:embed="rId4"/>
                      <a:stretch>
                        <a:fillRect/>
                      </a:stretch>
                    </p:blipFill>
                    <p:spPr>
                      <a:xfrm>
                        <a:off x="251520" y="1268760"/>
                        <a:ext cx="8732438" cy="4491519"/>
                      </a:xfrm>
                      <a:prstGeom prst="rect">
                        <a:avLst/>
                      </a:prstGeom>
                    </p:spPr>
                  </p:pic>
                </p:oleObj>
              </mc:Fallback>
            </mc:AlternateContent>
          </a:graphicData>
        </a:graphic>
      </p:graphicFrame>
    </p:spTree>
    <p:extLst>
      <p:ext uri="{BB962C8B-B14F-4D97-AF65-F5344CB8AC3E}">
        <p14:creationId xmlns:p14="http://schemas.microsoft.com/office/powerpoint/2010/main" val="210808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8212138" y="2773363"/>
            <a:ext cx="336550" cy="266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eaVert" wrap="none" lIns="90000" tIns="46800" rIns="90000" bIns="46800">
            <a:spAutoFit/>
          </a:bodyPr>
          <a:lstStyle>
            <a:lvl1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Arial" charset="0"/>
              </a:defRPr>
            </a:lvl1pPr>
            <a:lvl2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2pPr>
            <a:lvl3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3pPr>
            <a:lvl4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4pPr>
            <a:lvl5pPr algn="l">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5pPr>
            <a:lvl6pPr marL="25146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6pPr>
            <a:lvl7pPr marL="29718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7pPr>
            <a:lvl8pPr marL="34290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8pPr>
            <a:lvl9pPr marL="3886200" indent="-228600" defTabSz="449263" fontAlgn="base">
              <a:lnSpc>
                <a:spcPct val="87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Arial" charset="0"/>
                <a:cs typeface="Arial" charset="0"/>
              </a:defRPr>
            </a:lvl9pPr>
          </a:lstStyle>
          <a:p>
            <a:pPr>
              <a:lnSpc>
                <a:spcPct val="100000"/>
              </a:lnSpc>
              <a:buClrTx/>
              <a:buFontTx/>
              <a:buNone/>
            </a:pPr>
            <a:r>
              <a:rPr lang="en-GB" sz="1600">
                <a:solidFill>
                  <a:srgbClr val="000000"/>
                </a:solidFill>
              </a:rPr>
              <a:t>Fonte: http://www.pmidf.org</a:t>
            </a:r>
          </a:p>
        </p:txBody>
      </p:sp>
      <p:sp>
        <p:nvSpPr>
          <p:cNvPr id="7170" name="Rectangle 2"/>
          <p:cNvSpPr>
            <a:spLocks noGrp="1" noChangeArrowheads="1"/>
          </p:cNvSpPr>
          <p:nvPr>
            <p:ph type="title"/>
          </p:nvPr>
        </p:nvSpPr>
        <p:spPr>
          <a:xfrm>
            <a:off x="2483768" y="332656"/>
            <a:ext cx="9144000" cy="1046163"/>
          </a:xfrm>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0" dirty="0" err="1"/>
              <a:t>Usabilidade</a:t>
            </a:r>
            <a:r>
              <a:rPr lang="en-GB" b="0" dirty="0"/>
              <a:t> dos </a:t>
            </a:r>
            <a:r>
              <a:rPr lang="en-GB" b="0" dirty="0" err="1"/>
              <a:t>modelos</a:t>
            </a:r>
            <a:endParaRPr lang="en-GB" b="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1344613"/>
            <a:ext cx="6378575" cy="4800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51204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635896" y="188640"/>
            <a:ext cx="4789472" cy="615553"/>
          </a:xfrm>
          <a:prstGeom prst="rect">
            <a:avLst/>
          </a:prstGeom>
          <a:noFill/>
          <a:ln w="9525">
            <a:noFill/>
            <a:miter lim="800000"/>
            <a:headEnd/>
            <a:tailEnd/>
          </a:ln>
          <a:effectLst/>
        </p:spPr>
        <p:txBody>
          <a:bodyPr wrap="none" lIns="0" tIns="0" rIns="0" bIns="0">
            <a:spAutoFit/>
          </a:bodyPr>
          <a:lstStyle/>
          <a:p>
            <a:r>
              <a:rPr lang="pt-BR" sz="4000" dirty="0"/>
              <a:t>Discussão em Grupo</a:t>
            </a:r>
          </a:p>
        </p:txBody>
      </p:sp>
      <p:graphicFrame>
        <p:nvGraphicFramePr>
          <p:cNvPr id="3" name="Object 3"/>
          <p:cNvGraphicFramePr>
            <a:graphicFrameLocks noGrp="1" noChangeAspect="1"/>
          </p:cNvGraphicFramePr>
          <p:nvPr>
            <p:extLst>
              <p:ext uri="{D42A27DB-BD31-4B8C-83A1-F6EECF244321}">
                <p14:modId xmlns:p14="http://schemas.microsoft.com/office/powerpoint/2010/main" val="2056003379"/>
              </p:ext>
            </p:extLst>
          </p:nvPr>
        </p:nvGraphicFramePr>
        <p:xfrm>
          <a:off x="107504" y="1556792"/>
          <a:ext cx="9144535" cy="4786346"/>
        </p:xfrm>
        <a:graphic>
          <a:graphicData uri="http://schemas.openxmlformats.org/presentationml/2006/ole">
            <mc:AlternateContent xmlns:mc="http://schemas.openxmlformats.org/markup-compatibility/2006">
              <mc:Choice xmlns:v="urn:schemas-microsoft-com:vml" Requires="v">
                <p:oleObj spid="_x0000_s107703" name="Imagem de bitmap" r:id="rId3" imgW="4877481" imgH="2553056" progId="PBrush">
                  <p:embed/>
                </p:oleObj>
              </mc:Choice>
              <mc:Fallback>
                <p:oleObj name="Imagem de bitmap" r:id="rId3" imgW="4877481" imgH="2553056"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556792"/>
                        <a:ext cx="9144535" cy="478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oleObj>
              </mc:Fallback>
            </mc:AlternateContent>
          </a:graphicData>
        </a:graphic>
      </p:graphicFrame>
      <p:sp>
        <p:nvSpPr>
          <p:cNvPr id="4" name="Text Box 88"/>
          <p:cNvSpPr txBox="1">
            <a:spLocks noChangeArrowheads="1"/>
          </p:cNvSpPr>
          <p:nvPr/>
        </p:nvSpPr>
        <p:spPr bwMode="auto">
          <a:xfrm>
            <a:off x="785786" y="1928802"/>
            <a:ext cx="4714908" cy="2385268"/>
          </a:xfrm>
          <a:prstGeom prst="rect">
            <a:avLst/>
          </a:prstGeom>
          <a:noFill/>
          <a:ln w="9525">
            <a:noFill/>
            <a:miter lim="800000"/>
            <a:headEnd/>
            <a:tailEnd/>
          </a:ln>
          <a:effectLst/>
        </p:spPr>
        <p:txBody>
          <a:bodyPr wrap="square" lIns="0" tIns="0" rIns="0" bIns="0">
            <a:spAutoFit/>
          </a:bodyPr>
          <a:lstStyle/>
          <a:p>
            <a:pPr>
              <a:lnSpc>
                <a:spcPct val="130000"/>
              </a:lnSpc>
              <a:spcBef>
                <a:spcPct val="50000"/>
              </a:spcBef>
            </a:pPr>
            <a:r>
              <a:rPr lang="pt-BR" sz="2000" dirty="0"/>
              <a:t>Você como </a:t>
            </a:r>
            <a:r>
              <a:rPr lang="pt-BR" sz="2000" dirty="0" smtClean="0"/>
              <a:t>responsável pela área de Arquitetura Corporativa, </a:t>
            </a:r>
            <a:r>
              <a:rPr lang="pt-BR" sz="2000" dirty="0"/>
              <a:t>como </a:t>
            </a:r>
            <a:r>
              <a:rPr lang="pt-BR" sz="2000" dirty="0" smtClean="0"/>
              <a:t>pensaria </a:t>
            </a:r>
            <a:r>
              <a:rPr lang="pt-BR" sz="2000" dirty="0"/>
              <a:t>em iniciar </a:t>
            </a:r>
            <a:r>
              <a:rPr lang="pt-BR" sz="2000" dirty="0" smtClean="0"/>
              <a:t>uma Arquitetura Empresarial? </a:t>
            </a:r>
            <a:r>
              <a:rPr lang="pt-BR" sz="2000" dirty="0"/>
              <a:t>Quais são as informações necessárias? O que você deveria saber para dar início a este novo empreendimento?</a:t>
            </a:r>
          </a:p>
        </p:txBody>
      </p:sp>
    </p:spTree>
    <p:extLst>
      <p:ext uri="{BB962C8B-B14F-4D97-AF65-F5344CB8AC3E}">
        <p14:creationId xmlns:p14="http://schemas.microsoft.com/office/powerpoint/2010/main" val="405946724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Número de Slide 2"/>
          <p:cNvSpPr>
            <a:spLocks noGrp="1"/>
          </p:cNvSpPr>
          <p:nvPr>
            <p:ph type="sldNum" sz="quarter" idx="4294967295"/>
          </p:nvPr>
        </p:nvSpPr>
        <p:spPr bwMode="auto">
          <a:xfrm>
            <a:off x="63500" y="6510338"/>
            <a:ext cx="495300" cy="323850"/>
          </a:xfrm>
          <a:prstGeom prst="rect">
            <a:avLst/>
          </a:prstGeom>
          <a:noFill/>
          <a:ln>
            <a:miter lim="800000"/>
            <a:headEnd/>
            <a:tailEnd/>
          </a:ln>
        </p:spPr>
        <p:txBody>
          <a:bodyPr/>
          <a:lstStyle/>
          <a:p>
            <a:fld id="{0719F957-59DA-4F44-85F5-8281F2B6DA21}" type="slidenum">
              <a:rPr lang="en-US"/>
              <a:pPr/>
              <a:t>61</a:t>
            </a:fld>
            <a:endParaRPr lang="en-US"/>
          </a:p>
        </p:txBody>
      </p:sp>
      <p:grpSp>
        <p:nvGrpSpPr>
          <p:cNvPr id="104451" name="Group 3"/>
          <p:cNvGrpSpPr>
            <a:grpSpLocks/>
          </p:cNvGrpSpPr>
          <p:nvPr/>
        </p:nvGrpSpPr>
        <p:grpSpPr bwMode="auto">
          <a:xfrm>
            <a:off x="4411663" y="995363"/>
            <a:ext cx="4518025" cy="5291137"/>
            <a:chOff x="2662" y="619"/>
            <a:chExt cx="2846" cy="3333"/>
          </a:xfrm>
        </p:grpSpPr>
        <p:pic>
          <p:nvPicPr>
            <p:cNvPr id="104454" name="Picture 4" descr="gato+leão"/>
            <p:cNvPicPr>
              <a:picLocks noChangeAspect="1" noChangeArrowheads="1"/>
            </p:cNvPicPr>
            <p:nvPr/>
          </p:nvPicPr>
          <p:blipFill>
            <a:blip r:embed="rId3" cstate="print"/>
            <a:srcRect/>
            <a:stretch>
              <a:fillRect/>
            </a:stretch>
          </p:blipFill>
          <p:spPr bwMode="auto">
            <a:xfrm>
              <a:off x="2808" y="631"/>
              <a:ext cx="2471" cy="3321"/>
            </a:xfrm>
            <a:prstGeom prst="rect">
              <a:avLst/>
            </a:prstGeom>
            <a:noFill/>
            <a:ln w="9525">
              <a:noFill/>
              <a:miter lim="800000"/>
              <a:headEnd/>
              <a:tailEnd/>
            </a:ln>
          </p:spPr>
        </p:pic>
        <p:sp>
          <p:nvSpPr>
            <p:cNvPr id="104455" name="Rectangle 5"/>
            <p:cNvSpPr>
              <a:spLocks noChangeArrowheads="1"/>
            </p:cNvSpPr>
            <p:nvPr/>
          </p:nvSpPr>
          <p:spPr bwMode="auto">
            <a:xfrm>
              <a:off x="2662" y="619"/>
              <a:ext cx="2846" cy="555"/>
            </a:xfrm>
            <a:prstGeom prst="rect">
              <a:avLst/>
            </a:prstGeom>
            <a:solidFill>
              <a:srgbClr val="FFFFFF"/>
            </a:solidFill>
            <a:ln w="9525">
              <a:noFill/>
              <a:miter lim="800000"/>
              <a:headEnd/>
              <a:tailEnd/>
            </a:ln>
          </p:spPr>
          <p:txBody>
            <a:bodyPr wrap="none" anchor="ctr"/>
            <a:lstStyle/>
            <a:p>
              <a:endParaRPr lang="pt-BR"/>
            </a:p>
          </p:txBody>
        </p:sp>
      </p:grpSp>
      <p:sp>
        <p:nvSpPr>
          <p:cNvPr id="1635330" name="Rectangle 2"/>
          <p:cNvSpPr>
            <a:spLocks noGrp="1" noChangeArrowheads="1"/>
          </p:cNvSpPr>
          <p:nvPr>
            <p:ph type="title"/>
          </p:nvPr>
        </p:nvSpPr>
        <p:spPr>
          <a:xfrm>
            <a:off x="1547664" y="908720"/>
            <a:ext cx="8561388" cy="669925"/>
          </a:xfrm>
        </p:spPr>
        <p:txBody>
          <a:bodyPr/>
          <a:lstStyle/>
          <a:p>
            <a:r>
              <a:rPr lang="pt-BR" dirty="0" smtClean="0"/>
              <a:t>Mensagens Finais de Sucesso</a:t>
            </a:r>
            <a:br>
              <a:rPr lang="pt-BR" dirty="0" smtClean="0"/>
            </a:br>
            <a:r>
              <a:rPr lang="pt-BR" dirty="0" smtClean="0"/>
              <a:t>				</a:t>
            </a:r>
          </a:p>
        </p:txBody>
      </p:sp>
      <p:sp>
        <p:nvSpPr>
          <p:cNvPr id="104453" name="Rectangle 6"/>
          <p:cNvSpPr>
            <a:spLocks noChangeArrowheads="1"/>
          </p:cNvSpPr>
          <p:nvPr/>
        </p:nvSpPr>
        <p:spPr bwMode="auto">
          <a:xfrm>
            <a:off x="179512" y="1916832"/>
            <a:ext cx="4332287" cy="4268788"/>
          </a:xfrm>
          <a:prstGeom prst="rect">
            <a:avLst/>
          </a:prstGeom>
          <a:noFill/>
          <a:ln w="9525">
            <a:noFill/>
            <a:miter lim="800000"/>
            <a:headEnd/>
            <a:tailEnd/>
          </a:ln>
        </p:spPr>
        <p:txBody>
          <a:bodyPr/>
          <a:lstStyle/>
          <a:p>
            <a:pPr marL="228600" indent="-228600">
              <a:lnSpc>
                <a:spcPct val="90000"/>
              </a:lnSpc>
              <a:spcAft>
                <a:spcPct val="20000"/>
              </a:spcAft>
              <a:buClr>
                <a:srgbClr val="669900"/>
              </a:buClr>
              <a:buFont typeface="Wingdings" charset="2"/>
              <a:buChar char="§"/>
            </a:pPr>
            <a:r>
              <a:rPr lang="pt-BR" sz="2400" dirty="0" smtClean="0">
                <a:solidFill>
                  <a:srgbClr val="000000"/>
                </a:solidFill>
                <a:cs typeface="Arial" charset="0"/>
              </a:rPr>
              <a:t>Humildade e Disciplina!</a:t>
            </a:r>
          </a:p>
          <a:p>
            <a:pPr marL="228600" indent="-228600">
              <a:lnSpc>
                <a:spcPct val="90000"/>
              </a:lnSpc>
              <a:spcAft>
                <a:spcPct val="20000"/>
              </a:spcAft>
              <a:buClr>
                <a:srgbClr val="669900"/>
              </a:buClr>
              <a:buFont typeface="Wingdings" charset="2"/>
              <a:buChar char="§"/>
            </a:pPr>
            <a:r>
              <a:rPr lang="pt-BR" sz="2400" dirty="0" smtClean="0">
                <a:solidFill>
                  <a:srgbClr val="000000"/>
                </a:solidFill>
                <a:cs typeface="Arial" charset="0"/>
              </a:rPr>
              <a:t>As </a:t>
            </a:r>
            <a:r>
              <a:rPr lang="pt-BR" sz="2400" dirty="0">
                <a:solidFill>
                  <a:srgbClr val="000000"/>
                </a:solidFill>
                <a:cs typeface="Arial" charset="0"/>
              </a:rPr>
              <a:t>pessoas precisam contagiar para inovar e crescer.</a:t>
            </a:r>
          </a:p>
          <a:p>
            <a:pPr marL="228600" indent="-228600">
              <a:lnSpc>
                <a:spcPct val="90000"/>
              </a:lnSpc>
              <a:spcAft>
                <a:spcPct val="20000"/>
              </a:spcAft>
              <a:buClr>
                <a:srgbClr val="669900"/>
              </a:buClr>
              <a:buFont typeface="Wingdings" charset="2"/>
              <a:buChar char="§"/>
            </a:pPr>
            <a:r>
              <a:rPr lang="pt-BR" sz="2400" dirty="0">
                <a:solidFill>
                  <a:srgbClr val="000000"/>
                </a:solidFill>
                <a:cs typeface="Arial" charset="0"/>
              </a:rPr>
              <a:t>Diferenciação é importante.</a:t>
            </a:r>
          </a:p>
          <a:p>
            <a:pPr marL="228600" indent="-228600">
              <a:lnSpc>
                <a:spcPct val="90000"/>
              </a:lnSpc>
              <a:spcAft>
                <a:spcPct val="20000"/>
              </a:spcAft>
              <a:buClr>
                <a:srgbClr val="669900"/>
              </a:buClr>
              <a:buFont typeface="Wingdings" charset="2"/>
              <a:buChar char="§"/>
            </a:pPr>
            <a:r>
              <a:rPr lang="pt-BR" sz="2400" dirty="0">
                <a:solidFill>
                  <a:srgbClr val="000000"/>
                </a:solidFill>
                <a:cs typeface="Arial" charset="0"/>
              </a:rPr>
              <a:t>O sucesso de um não depende do fracasso do outro.</a:t>
            </a:r>
          </a:p>
          <a:p>
            <a:pPr marL="228600" indent="-228600">
              <a:lnSpc>
                <a:spcPct val="90000"/>
              </a:lnSpc>
              <a:spcAft>
                <a:spcPct val="20000"/>
              </a:spcAft>
              <a:buClr>
                <a:srgbClr val="669900"/>
              </a:buClr>
              <a:buFont typeface="Wingdings" charset="2"/>
              <a:buChar char="§"/>
            </a:pPr>
            <a:r>
              <a:rPr lang="pt-BR" sz="2400" dirty="0">
                <a:solidFill>
                  <a:srgbClr val="000000"/>
                </a:solidFill>
                <a:cs typeface="Arial" charset="0"/>
              </a:rPr>
              <a:t>Trabalhe com vontade, com garra e colaborando em equipe. </a:t>
            </a:r>
          </a:p>
          <a:p>
            <a:pPr marL="228600" indent="-228600">
              <a:lnSpc>
                <a:spcPct val="90000"/>
              </a:lnSpc>
              <a:spcAft>
                <a:spcPct val="20000"/>
              </a:spcAft>
              <a:buClr>
                <a:srgbClr val="669900"/>
              </a:buClr>
              <a:buFont typeface="Wingdings" charset="2"/>
              <a:buChar char="§"/>
            </a:pPr>
            <a:r>
              <a:rPr lang="pt-BR" sz="2400" dirty="0">
                <a:solidFill>
                  <a:srgbClr val="000000"/>
                </a:solidFill>
                <a:cs typeface="Arial" charset="0"/>
              </a:rPr>
              <a:t>Faça a diferença.</a:t>
            </a:r>
          </a:p>
          <a:p>
            <a:pPr marL="228600" indent="-228600">
              <a:lnSpc>
                <a:spcPct val="90000"/>
              </a:lnSpc>
              <a:spcAft>
                <a:spcPct val="20000"/>
              </a:spcAft>
              <a:buClr>
                <a:srgbClr val="669900"/>
              </a:buClr>
              <a:buFont typeface="Wingdings" charset="2"/>
              <a:buChar char="§"/>
            </a:pPr>
            <a:endParaRPr lang="en-US" sz="2400" dirty="0">
              <a:solidFill>
                <a:srgbClr val="000000"/>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Espaço Reservado para Número de Slide 2"/>
          <p:cNvSpPr>
            <a:spLocks noGrp="1"/>
          </p:cNvSpPr>
          <p:nvPr>
            <p:ph type="sldNum" sz="quarter" idx="4294967295"/>
          </p:nvPr>
        </p:nvSpPr>
        <p:spPr bwMode="auto">
          <a:xfrm>
            <a:off x="153988" y="6502400"/>
            <a:ext cx="1006475" cy="320675"/>
          </a:xfrm>
          <a:prstGeom prst="rect">
            <a:avLst/>
          </a:prstGeom>
          <a:noFill/>
          <a:ln>
            <a:miter lim="800000"/>
            <a:headEnd/>
            <a:tailEnd/>
          </a:ln>
        </p:spPr>
        <p:txBody>
          <a:bodyPr/>
          <a:lstStyle/>
          <a:p>
            <a:fld id="{1FB4F879-A0E9-41C7-8A86-065556755B3E}" type="slidenum">
              <a:rPr lang="en-US"/>
              <a:pPr/>
              <a:t>62</a:t>
            </a:fld>
            <a:endParaRPr lang="en-US"/>
          </a:p>
        </p:txBody>
      </p:sp>
      <p:graphicFrame>
        <p:nvGraphicFramePr>
          <p:cNvPr id="106498" name="Object 2"/>
          <p:cNvGraphicFramePr>
            <a:graphicFrameLocks noChangeAspect="1"/>
          </p:cNvGraphicFramePr>
          <p:nvPr/>
        </p:nvGraphicFramePr>
        <p:xfrm>
          <a:off x="5983288" y="4560888"/>
          <a:ext cx="2720975" cy="755650"/>
        </p:xfrm>
        <a:graphic>
          <a:graphicData uri="http://schemas.openxmlformats.org/presentationml/2006/ole">
            <mc:AlternateContent xmlns:mc="http://schemas.openxmlformats.org/markup-compatibility/2006">
              <mc:Choice xmlns:v="urn:schemas-microsoft-com:vml" Requires="v">
                <p:oleObj spid="_x0000_s106949" name="Drawing" r:id="rId4" imgW="7315200" imgH="2038662" progId="">
                  <p:embed/>
                </p:oleObj>
              </mc:Choice>
              <mc:Fallback>
                <p:oleObj name="Drawing" r:id="rId4" imgW="7315200" imgH="2038662"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288" y="4560888"/>
                        <a:ext cx="27209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06500" name="Text Box 3"/>
          <p:cNvSpPr txBox="1">
            <a:spLocks noChangeArrowheads="1"/>
          </p:cNvSpPr>
          <p:nvPr/>
        </p:nvSpPr>
        <p:spPr bwMode="auto">
          <a:xfrm>
            <a:off x="2209800" y="2819400"/>
            <a:ext cx="4368800" cy="1108075"/>
          </a:xfrm>
          <a:prstGeom prst="rect">
            <a:avLst/>
          </a:prstGeom>
          <a:noFill/>
          <a:ln w="25400">
            <a:solidFill>
              <a:srgbClr val="FFFFFF"/>
            </a:solidFill>
            <a:miter lim="800000"/>
            <a:headEnd/>
            <a:tailEnd/>
          </a:ln>
        </p:spPr>
        <p:txBody>
          <a:bodyPr lIns="0" tIns="0" rIns="0" bIns="0">
            <a:spAutoFit/>
          </a:bodyPr>
          <a:lstStyle/>
          <a:p>
            <a:pPr algn="ctr" defTabSz="820738" eaLnBrk="0" hangingPunct="0">
              <a:spcAft>
                <a:spcPct val="15000"/>
              </a:spcAft>
            </a:pPr>
            <a:r>
              <a:rPr lang="en-US" sz="3600">
                <a:solidFill>
                  <a:srgbClr val="00549C"/>
                </a:solidFill>
                <a:latin typeface="Arial Black" charset="0"/>
              </a:rPr>
              <a:t>Sergio Akio Tanaka</a:t>
            </a:r>
          </a:p>
        </p:txBody>
      </p:sp>
      <p:sp>
        <p:nvSpPr>
          <p:cNvPr id="106501" name="Text Box 4"/>
          <p:cNvSpPr txBox="1">
            <a:spLocks noChangeArrowheads="1"/>
          </p:cNvSpPr>
          <p:nvPr/>
        </p:nvSpPr>
        <p:spPr bwMode="auto">
          <a:xfrm>
            <a:off x="7427913" y="4111625"/>
            <a:ext cx="1411287" cy="274638"/>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a:solidFill>
                  <a:srgbClr val="400097"/>
                </a:solidFill>
                <a:latin typeface="Rockwell" charset="0"/>
              </a:rPr>
              <a:t>Merci</a:t>
            </a:r>
          </a:p>
        </p:txBody>
      </p:sp>
      <p:sp>
        <p:nvSpPr>
          <p:cNvPr id="106502" name="Text Box 5"/>
          <p:cNvSpPr txBox="1">
            <a:spLocks noChangeArrowheads="1"/>
          </p:cNvSpPr>
          <p:nvPr/>
        </p:nvSpPr>
        <p:spPr bwMode="auto">
          <a:xfrm>
            <a:off x="1979613" y="3957638"/>
            <a:ext cx="1519237" cy="274637"/>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a:solidFill>
                  <a:srgbClr val="0000A0"/>
                </a:solidFill>
                <a:latin typeface="Verdana" charset="0"/>
              </a:rPr>
              <a:t>Grazie</a:t>
            </a:r>
          </a:p>
        </p:txBody>
      </p:sp>
      <p:sp>
        <p:nvSpPr>
          <p:cNvPr id="106503" name="Text Box 6"/>
          <p:cNvSpPr txBox="1">
            <a:spLocks noChangeArrowheads="1"/>
          </p:cNvSpPr>
          <p:nvPr/>
        </p:nvSpPr>
        <p:spPr bwMode="auto">
          <a:xfrm>
            <a:off x="5832475" y="1912938"/>
            <a:ext cx="1387475" cy="517525"/>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3400">
                <a:solidFill>
                  <a:srgbClr val="800044"/>
                </a:solidFill>
                <a:latin typeface="Garamond" charset="0"/>
              </a:rPr>
              <a:t>Gracias</a:t>
            </a:r>
          </a:p>
        </p:txBody>
      </p:sp>
      <p:sp>
        <p:nvSpPr>
          <p:cNvPr id="106504" name="Text Box 7"/>
          <p:cNvSpPr txBox="1">
            <a:spLocks noChangeArrowheads="1"/>
          </p:cNvSpPr>
          <p:nvPr/>
        </p:nvSpPr>
        <p:spPr bwMode="auto">
          <a:xfrm>
            <a:off x="7175500" y="2743200"/>
            <a:ext cx="1511300" cy="363538"/>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2400">
                <a:solidFill>
                  <a:srgbClr val="004C6D"/>
                </a:solidFill>
                <a:latin typeface="Comic Sans MS" charset="0"/>
              </a:rPr>
              <a:t>Thank You</a:t>
            </a:r>
          </a:p>
        </p:txBody>
      </p:sp>
      <p:sp>
        <p:nvSpPr>
          <p:cNvPr id="106505" name="Text Box 8"/>
          <p:cNvSpPr txBox="1">
            <a:spLocks noChangeArrowheads="1"/>
          </p:cNvSpPr>
          <p:nvPr/>
        </p:nvSpPr>
        <p:spPr bwMode="auto">
          <a:xfrm>
            <a:off x="6454775" y="3552825"/>
            <a:ext cx="1481138" cy="274638"/>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a:solidFill>
                  <a:srgbClr val="005100"/>
                </a:solidFill>
                <a:latin typeface="Nimrod" pitchFamily="18" charset="0"/>
              </a:rPr>
              <a:t>Danke</a:t>
            </a:r>
          </a:p>
        </p:txBody>
      </p:sp>
      <p:pic>
        <p:nvPicPr>
          <p:cNvPr id="106506" name="Picture 9"/>
          <p:cNvPicPr>
            <a:picLocks noChangeAspect="1" noChangeArrowheads="1"/>
          </p:cNvPicPr>
          <p:nvPr/>
        </p:nvPicPr>
        <p:blipFill>
          <a:blip r:embed="rId6" cstate="print"/>
          <a:srcRect/>
          <a:stretch>
            <a:fillRect/>
          </a:stretch>
        </p:blipFill>
        <p:spPr bwMode="auto">
          <a:xfrm>
            <a:off x="1219200" y="2063750"/>
            <a:ext cx="1673225" cy="298450"/>
          </a:xfrm>
          <a:prstGeom prst="rect">
            <a:avLst/>
          </a:prstGeom>
          <a:noFill/>
          <a:ln w="9525">
            <a:noFill/>
            <a:miter lim="800000"/>
            <a:headEnd/>
            <a:tailEnd/>
          </a:ln>
        </p:spPr>
      </p:pic>
      <p:pic>
        <p:nvPicPr>
          <p:cNvPr id="106507" name="Picture 10"/>
          <p:cNvPicPr>
            <a:picLocks noChangeAspect="1" noChangeArrowheads="1"/>
          </p:cNvPicPr>
          <p:nvPr/>
        </p:nvPicPr>
        <p:blipFill>
          <a:blip r:embed="rId7" cstate="print"/>
          <a:srcRect/>
          <a:stretch>
            <a:fillRect/>
          </a:stretch>
        </p:blipFill>
        <p:spPr bwMode="auto">
          <a:xfrm>
            <a:off x="2740025" y="5567363"/>
            <a:ext cx="3017838" cy="354012"/>
          </a:xfrm>
          <a:prstGeom prst="rect">
            <a:avLst/>
          </a:prstGeom>
          <a:noFill/>
          <a:ln w="9525">
            <a:noFill/>
            <a:miter lim="800000"/>
            <a:headEnd/>
            <a:tailEnd/>
          </a:ln>
        </p:spPr>
      </p:pic>
      <p:sp>
        <p:nvSpPr>
          <p:cNvPr id="106508" name="Text Box 11"/>
          <p:cNvSpPr txBox="1">
            <a:spLocks noChangeArrowheads="1"/>
          </p:cNvSpPr>
          <p:nvPr/>
        </p:nvSpPr>
        <p:spPr bwMode="auto">
          <a:xfrm>
            <a:off x="4335463" y="6154738"/>
            <a:ext cx="393700" cy="93662"/>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Japanese</a:t>
            </a:r>
          </a:p>
        </p:txBody>
      </p:sp>
      <p:sp>
        <p:nvSpPr>
          <p:cNvPr id="106509" name="Text Box 12"/>
          <p:cNvSpPr txBox="1">
            <a:spLocks noChangeArrowheads="1"/>
          </p:cNvSpPr>
          <p:nvPr/>
        </p:nvSpPr>
        <p:spPr bwMode="auto">
          <a:xfrm>
            <a:off x="7678738" y="4405313"/>
            <a:ext cx="277812" cy="93662"/>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French</a:t>
            </a:r>
          </a:p>
        </p:txBody>
      </p:sp>
      <p:sp>
        <p:nvSpPr>
          <p:cNvPr id="106510" name="Text Box 13"/>
          <p:cNvSpPr txBox="1">
            <a:spLocks noChangeArrowheads="1"/>
          </p:cNvSpPr>
          <p:nvPr/>
        </p:nvSpPr>
        <p:spPr bwMode="auto">
          <a:xfrm>
            <a:off x="1908175" y="2381250"/>
            <a:ext cx="338138" cy="93663"/>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Russian</a:t>
            </a:r>
          </a:p>
        </p:txBody>
      </p:sp>
      <p:sp>
        <p:nvSpPr>
          <p:cNvPr id="106511" name="Text Box 14"/>
          <p:cNvSpPr txBox="1">
            <a:spLocks noChangeArrowheads="1"/>
          </p:cNvSpPr>
          <p:nvPr/>
        </p:nvSpPr>
        <p:spPr bwMode="auto">
          <a:xfrm>
            <a:off x="6697663" y="3873500"/>
            <a:ext cx="338137" cy="93663"/>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German</a:t>
            </a:r>
          </a:p>
        </p:txBody>
      </p:sp>
      <p:sp>
        <p:nvSpPr>
          <p:cNvPr id="106512" name="Text Box 15"/>
          <p:cNvSpPr txBox="1">
            <a:spLocks noChangeArrowheads="1"/>
          </p:cNvSpPr>
          <p:nvPr/>
        </p:nvSpPr>
        <p:spPr bwMode="auto">
          <a:xfrm>
            <a:off x="2325688" y="4265613"/>
            <a:ext cx="255587" cy="93662"/>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Italian</a:t>
            </a:r>
          </a:p>
        </p:txBody>
      </p:sp>
      <p:sp>
        <p:nvSpPr>
          <p:cNvPr id="106513" name="Text Box 16"/>
          <p:cNvSpPr txBox="1">
            <a:spLocks noChangeArrowheads="1"/>
          </p:cNvSpPr>
          <p:nvPr/>
        </p:nvSpPr>
        <p:spPr bwMode="auto">
          <a:xfrm>
            <a:off x="6405563" y="2379663"/>
            <a:ext cx="336550" cy="93662"/>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Spanish</a:t>
            </a:r>
          </a:p>
        </p:txBody>
      </p:sp>
      <p:sp>
        <p:nvSpPr>
          <p:cNvPr id="106514" name="Text Box 17"/>
          <p:cNvSpPr txBox="1">
            <a:spLocks noChangeArrowheads="1"/>
          </p:cNvSpPr>
          <p:nvPr/>
        </p:nvSpPr>
        <p:spPr bwMode="auto">
          <a:xfrm>
            <a:off x="7848600" y="3176588"/>
            <a:ext cx="501650" cy="92075"/>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English</a:t>
            </a:r>
          </a:p>
        </p:txBody>
      </p:sp>
      <p:sp>
        <p:nvSpPr>
          <p:cNvPr id="106527" name="Text Box 30"/>
          <p:cNvSpPr txBox="1">
            <a:spLocks noChangeArrowheads="1"/>
          </p:cNvSpPr>
          <p:nvPr/>
        </p:nvSpPr>
        <p:spPr bwMode="auto">
          <a:xfrm>
            <a:off x="6940550" y="5226050"/>
            <a:ext cx="293688" cy="93663"/>
          </a:xfrm>
          <a:prstGeom prst="rect">
            <a:avLst/>
          </a:prstGeom>
          <a:noFill/>
          <a:ln w="25400">
            <a:noFill/>
            <a:miter lim="800000"/>
            <a:headEnd/>
            <a:tailEnd/>
          </a:ln>
        </p:spPr>
        <p:txBody>
          <a:bodyPr lIns="0" tIns="0" rIns="0" bIns="0">
            <a:spAutoFit/>
          </a:bodyPr>
          <a:lstStyle/>
          <a:p>
            <a:pPr defTabSz="820738" eaLnBrk="0" hangingPunct="0">
              <a:spcAft>
                <a:spcPct val="15000"/>
              </a:spcAft>
            </a:pPr>
            <a:r>
              <a:rPr lang="en-US" sz="600">
                <a:solidFill>
                  <a:srgbClr val="0000A0"/>
                </a:solidFill>
              </a:rPr>
              <a:t>Korean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294967295"/>
          </p:nvPr>
        </p:nvSpPr>
        <p:spPr>
          <a:xfrm>
            <a:off x="6553200" y="6356350"/>
            <a:ext cx="2133600" cy="365125"/>
          </a:xfrm>
          <a:prstGeom prst="rect">
            <a:avLst/>
          </a:prstGeom>
        </p:spPr>
        <p:txBody>
          <a:bodyPr/>
          <a:lstStyle/>
          <a:p>
            <a:pPr>
              <a:defRPr/>
            </a:pPr>
            <a:fld id="{C1028E63-5C04-459C-BA42-1130E92E10C3}" type="slidenum">
              <a:rPr lang="pt-BR" smtClean="0"/>
              <a:pPr>
                <a:defRPr/>
              </a:pPr>
              <a:t>7</a:t>
            </a:fld>
            <a:endParaRPr lang="pt-BR"/>
          </a:p>
        </p:txBody>
      </p:sp>
      <p:sp>
        <p:nvSpPr>
          <p:cNvPr id="6" name="Elipse 5"/>
          <p:cNvSpPr/>
          <p:nvPr/>
        </p:nvSpPr>
        <p:spPr>
          <a:xfrm>
            <a:off x="4211960" y="1484784"/>
            <a:ext cx="5112568" cy="288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b="1" dirty="0" smtClean="0">
                <a:solidFill>
                  <a:srgbClr val="002060"/>
                </a:solidFill>
              </a:rPr>
              <a:t>ALICERCE DE EXECUÇÃO</a:t>
            </a:r>
            <a:endParaRPr lang="pt-BR" sz="3600" b="1" dirty="0">
              <a:solidFill>
                <a:srgbClr val="002060"/>
              </a:solidFill>
            </a:endParaRPr>
          </a:p>
        </p:txBody>
      </p:sp>
      <p:cxnSp>
        <p:nvCxnSpPr>
          <p:cNvPr id="9" name="Conector reto 8"/>
          <p:cNvCxnSpPr/>
          <p:nvPr/>
        </p:nvCxnSpPr>
        <p:spPr>
          <a:xfrm>
            <a:off x="-1" y="4437112"/>
            <a:ext cx="914400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descr="http://www.sxc.hu/pic/l/f/fl/flaivoloka/1159613_85120857.jpg"/>
          <p:cNvPicPr>
            <a:picLocks noChangeAspect="1" noChangeArrowheads="1"/>
          </p:cNvPicPr>
          <p:nvPr>
            <p:custDataLst>
              <p:tags r:id="rId1"/>
            </p:custDataLst>
          </p:nvPr>
        </p:nvPicPr>
        <p:blipFill>
          <a:blip r:embed="rId5" cstate="print">
            <a:lum bright="-10000" contrast="-14000"/>
          </a:blip>
          <a:srcRect b="66682"/>
          <a:stretch>
            <a:fillRect/>
          </a:stretch>
        </p:blipFill>
        <p:spPr bwMode="auto">
          <a:xfrm>
            <a:off x="1" y="1428750"/>
            <a:ext cx="4211959" cy="2928938"/>
          </a:xfrm>
          <a:prstGeom prst="rect">
            <a:avLst/>
          </a:prstGeom>
          <a:noFill/>
          <a:ln w="9525">
            <a:noFill/>
            <a:miter lim="800000"/>
            <a:headEnd/>
            <a:tailEnd/>
          </a:ln>
        </p:spPr>
      </p:pic>
      <p:pic>
        <p:nvPicPr>
          <p:cNvPr id="7" name="Picture 13"/>
          <p:cNvPicPr>
            <a:picLocks noChangeAspect="1"/>
          </p:cNvPicPr>
          <p:nvPr>
            <p:custDataLst>
              <p:tags r:id="rId2"/>
            </p:custDataLst>
          </p:nvPr>
        </p:nvPicPr>
        <p:blipFill>
          <a:blip r:embed="rId6" cstate="print"/>
          <a:srcRect r="79210" b="90257"/>
          <a:stretch>
            <a:fillRect/>
          </a:stretch>
        </p:blipFill>
        <p:spPr bwMode="auto">
          <a:xfrm>
            <a:off x="0" y="4294188"/>
            <a:ext cx="9144000" cy="142875"/>
          </a:xfrm>
          <a:prstGeom prst="rect">
            <a:avLst/>
          </a:prstGeom>
          <a:noFill/>
          <a:ln w="9525">
            <a:noFill/>
            <a:miter lim="800000"/>
            <a:headEnd/>
            <a:tailEnd/>
          </a:ln>
        </p:spPr>
      </p:pic>
      <p:pic>
        <p:nvPicPr>
          <p:cNvPr id="8" name="Picture 13"/>
          <p:cNvPicPr>
            <a:picLocks noChangeAspect="1"/>
          </p:cNvPicPr>
          <p:nvPr>
            <p:custDataLst>
              <p:tags r:id="rId3"/>
            </p:custDataLst>
          </p:nvPr>
        </p:nvPicPr>
        <p:blipFill>
          <a:blip r:embed="rId6" cstate="print"/>
          <a:srcRect r="79210" b="90257"/>
          <a:stretch>
            <a:fillRect/>
          </a:stretch>
        </p:blipFill>
        <p:spPr bwMode="auto">
          <a:xfrm>
            <a:off x="0" y="1428750"/>
            <a:ext cx="9144000" cy="142875"/>
          </a:xfrm>
          <a:prstGeom prst="rect">
            <a:avLst/>
          </a:prstGeom>
          <a:noFill/>
          <a:ln w="9525">
            <a:noFill/>
            <a:miter lim="800000"/>
            <a:headEnd/>
            <a:tailEnd/>
          </a:ln>
        </p:spPr>
      </p:pic>
    </p:spTree>
    <p:extLst>
      <p:ext uri="{BB962C8B-B14F-4D97-AF65-F5344CB8AC3E}">
        <p14:creationId xmlns:p14="http://schemas.microsoft.com/office/powerpoint/2010/main" val="41741209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835696" y="332656"/>
            <a:ext cx="7848600" cy="762000"/>
          </a:xfrm>
          <a:prstGeom prst="rect">
            <a:avLst/>
          </a:prstGeom>
          <a:noFill/>
          <a:ln w="9525">
            <a:noFill/>
            <a:miter lim="800000"/>
            <a:headEnd/>
            <a:tailEnd/>
          </a:ln>
          <a:effectLst/>
        </p:spPr>
        <p:txBody>
          <a:bodyPr/>
          <a:lstStyle/>
          <a:p>
            <a:pPr algn="ctr"/>
            <a:r>
              <a:rPr lang="pt-BR" sz="2400" b="1" dirty="0">
                <a:solidFill>
                  <a:srgbClr val="003366"/>
                </a:solidFill>
                <a:effectLst>
                  <a:outerShdw blurRad="38100" dist="38100" dir="2700000" algn="tl">
                    <a:srgbClr val="DDDDDD"/>
                  </a:outerShdw>
                </a:effectLst>
              </a:rPr>
              <a:t>Metodologias, padrões e melhores práticas</a:t>
            </a:r>
            <a:endParaRPr lang="pt-BR" sz="2400" dirty="0">
              <a:solidFill>
                <a:schemeClr val="tx2"/>
              </a:solidFill>
            </a:endParaRPr>
          </a:p>
        </p:txBody>
      </p:sp>
      <p:sp>
        <p:nvSpPr>
          <p:cNvPr id="6" name="Rectangle 5"/>
          <p:cNvSpPr txBox="1">
            <a:spLocks noChangeArrowheads="1"/>
          </p:cNvSpPr>
          <p:nvPr/>
        </p:nvSpPr>
        <p:spPr bwMode="auto">
          <a:xfrm>
            <a:off x="381000" y="1143000"/>
            <a:ext cx="8305800" cy="4572000"/>
          </a:xfrm>
          <a:prstGeom prst="rect">
            <a:avLst/>
          </a:prstGeom>
          <a:noFill/>
          <a:ln w="9525">
            <a:noFill/>
            <a:miter lim="800000"/>
            <a:headEnd/>
            <a:tailEnd/>
          </a:ln>
        </p:spPr>
        <p:txBody>
          <a:bodyPr/>
          <a:lstStyle>
            <a:lvl1pPr indent="539750">
              <a:defRPr sz="3600">
                <a:solidFill>
                  <a:schemeClr val="tx1"/>
                </a:solidFill>
                <a:latin typeface="Times New Roman" charset="0"/>
                <a:ea typeface="MS PGothic" charset="0"/>
                <a:cs typeface="MS PGothic" charset="0"/>
              </a:defRPr>
            </a:lvl1pPr>
            <a:lvl2pPr marL="742950" indent="-285750">
              <a:defRPr sz="3600">
                <a:solidFill>
                  <a:schemeClr val="tx1"/>
                </a:solidFill>
                <a:latin typeface="Times New Roman" charset="0"/>
                <a:ea typeface="MS PGothic" charset="0"/>
                <a:cs typeface="MS PGothic" charset="0"/>
              </a:defRPr>
            </a:lvl2pPr>
            <a:lvl3pPr marL="1143000" indent="-228600">
              <a:defRPr sz="3600">
                <a:solidFill>
                  <a:schemeClr val="tx1"/>
                </a:solidFill>
                <a:latin typeface="Times New Roman" charset="0"/>
                <a:ea typeface="MS PGothic" charset="0"/>
                <a:cs typeface="MS PGothic" charset="0"/>
              </a:defRPr>
            </a:lvl3pPr>
            <a:lvl4pPr marL="1600200" indent="-228600">
              <a:defRPr sz="3600">
                <a:solidFill>
                  <a:schemeClr val="tx1"/>
                </a:solidFill>
                <a:latin typeface="Times New Roman" charset="0"/>
                <a:ea typeface="MS PGothic" charset="0"/>
                <a:cs typeface="MS PGothic" charset="0"/>
              </a:defRPr>
            </a:lvl4pPr>
            <a:lvl5pPr marL="2057400" indent="-228600">
              <a:defRPr sz="36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9pPr>
          </a:lstStyle>
          <a:p>
            <a:pPr algn="just">
              <a:spcBef>
                <a:spcPct val="20000"/>
              </a:spcBef>
            </a:pPr>
            <a:r>
              <a:rPr lang="pt-BR" sz="3200">
                <a:cs typeface="Arial" charset="0"/>
              </a:rPr>
              <a:t>A governança de TI tem como base diversos padrões, frameworks e boas práticas tais como:</a:t>
            </a:r>
          </a:p>
          <a:p>
            <a:pPr>
              <a:spcBef>
                <a:spcPct val="20000"/>
              </a:spcBef>
            </a:pPr>
            <a:endParaRPr lang="pt-BR" sz="3200">
              <a:latin typeface="Arial" charset="0"/>
              <a:cs typeface="Arial" charset="0"/>
            </a:endParaRPr>
          </a:p>
        </p:txBody>
      </p:sp>
      <p:graphicFrame>
        <p:nvGraphicFramePr>
          <p:cNvPr id="7" name="Tabela 6"/>
          <p:cNvGraphicFramePr>
            <a:graphicFrameLocks noGrp="1"/>
          </p:cNvGraphicFramePr>
          <p:nvPr>
            <p:extLst>
              <p:ext uri="{D42A27DB-BD31-4B8C-83A1-F6EECF244321}">
                <p14:modId xmlns:p14="http://schemas.microsoft.com/office/powerpoint/2010/main" val="2305961441"/>
              </p:ext>
            </p:extLst>
          </p:nvPr>
        </p:nvGraphicFramePr>
        <p:xfrm>
          <a:off x="755650" y="2357438"/>
          <a:ext cx="7777163" cy="3298827"/>
        </p:xfrm>
        <a:graphic>
          <a:graphicData uri="http://schemas.openxmlformats.org/drawingml/2006/table">
            <a:tbl>
              <a:tblPr/>
              <a:tblGrid>
                <a:gridCol w="3101975"/>
                <a:gridCol w="4675188"/>
              </a:tblGrid>
              <a:tr h="681038">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a:ln>
                            <a:noFill/>
                          </a:ln>
                          <a:solidFill>
                            <a:schemeClr val="tx1"/>
                          </a:solidFill>
                          <a:effectLst/>
                          <a:latin typeface="Times New Roman" charset="0"/>
                          <a:ea typeface="MS PGothic" charset="0"/>
                          <a:cs typeface="Arial" charset="0"/>
                        </a:rPr>
                        <a:t> CobiT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a:ln>
                            <a:noFill/>
                          </a:ln>
                          <a:solidFill>
                            <a:schemeClr val="tx1"/>
                          </a:solidFill>
                          <a:effectLst/>
                          <a:latin typeface="Times New Roman" charset="0"/>
                          <a:ea typeface="MS PGothic" charset="0"/>
                          <a:cs typeface="Arial" charset="0"/>
                        </a:rPr>
                        <a:t> ITIL</a:t>
                      </a:r>
                    </a:p>
                  </a:txBody>
                  <a:tcPr horzOverflow="overflow">
                    <a:lnL>
                      <a:noFill/>
                    </a:lnL>
                    <a:lnR>
                      <a:noFill/>
                    </a:lnR>
                    <a:lnT>
                      <a:noFill/>
                    </a:lnT>
                    <a:lnB>
                      <a:noFill/>
                    </a:lnB>
                    <a:lnTlToBr>
                      <a:noFill/>
                    </a:lnTlToBr>
                    <a:lnBlToTr>
                      <a:noFill/>
                    </a:lnBlToTr>
                    <a:no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a:ln>
                            <a:noFill/>
                          </a:ln>
                          <a:solidFill>
                            <a:schemeClr val="tx1"/>
                          </a:solidFill>
                          <a:effectLst/>
                          <a:latin typeface="Times New Roman" charset="0"/>
                          <a:ea typeface="MS PGothic" charset="0"/>
                          <a:cs typeface="Arial" charset="0"/>
                        </a:rPr>
                        <a:t> ISO 27000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a:ln>
                            <a:noFill/>
                          </a:ln>
                          <a:solidFill>
                            <a:schemeClr val="tx1"/>
                          </a:solidFill>
                          <a:effectLst/>
                          <a:latin typeface="Times New Roman" charset="0"/>
                          <a:ea typeface="MS PGothic" charset="0"/>
                          <a:cs typeface="Arial" charset="0"/>
                        </a:rPr>
                        <a:t> PMBOK</a:t>
                      </a:r>
                    </a:p>
                  </a:txBody>
                  <a:tcPr horzOverflow="overflow">
                    <a:lnL>
                      <a:noFill/>
                    </a:lnL>
                    <a:lnR>
                      <a:noFill/>
                    </a:lnR>
                    <a:lnT>
                      <a:noFill/>
                    </a:lnT>
                    <a:lnB>
                      <a:noFill/>
                    </a:lnB>
                    <a:lnTlToBr>
                      <a:noFill/>
                    </a:lnTlToBr>
                    <a:lnBlToTr>
                      <a:noFill/>
                    </a:lnBlToTr>
                    <a:noFill/>
                  </a:tcPr>
                </a:tc>
              </a:tr>
              <a:tr h="681038">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a:ln>
                            <a:noFill/>
                          </a:ln>
                          <a:solidFill>
                            <a:schemeClr val="tx1"/>
                          </a:solidFill>
                          <a:effectLst/>
                          <a:latin typeface="Times New Roman" charset="0"/>
                          <a:ea typeface="MS PGothic" charset="0"/>
                          <a:cs typeface="Arial" charset="0"/>
                        </a:rPr>
                        <a:t> CMMI</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600" b="1" i="0" u="none" strike="noStrike" cap="none" normalizeH="0" baseline="0" dirty="0" smtClean="0">
                          <a:ln>
                            <a:noFill/>
                          </a:ln>
                          <a:solidFill>
                            <a:srgbClr val="FF0000"/>
                          </a:solidFill>
                          <a:effectLst/>
                          <a:latin typeface="Times New Roman" charset="0"/>
                          <a:ea typeface="MS PGothic" charset="0"/>
                          <a:cs typeface="Arial" charset="0"/>
                        </a:rPr>
                        <a:t>Alicerce de Execução</a:t>
                      </a:r>
                      <a:endParaRPr kumimoji="0" lang="pt-BR" sz="3600" b="1" i="0" u="none" strike="noStrike" cap="none" normalizeH="0" baseline="0" dirty="0">
                        <a:ln>
                          <a:noFill/>
                        </a:ln>
                        <a:solidFill>
                          <a:srgbClr val="FF0000"/>
                        </a:solidFill>
                        <a:effectLst/>
                        <a:latin typeface="Times New Roman" charset="0"/>
                        <a:ea typeface="MS PGothic" charset="0"/>
                        <a:cs typeface="Arial" charset="0"/>
                      </a:endParaRPr>
                    </a:p>
                  </a:txBody>
                  <a:tcPr horzOverflow="overflow">
                    <a:lnL>
                      <a:noFill/>
                    </a:lnL>
                    <a:lnR>
                      <a:noFill/>
                    </a:lnR>
                    <a:lnT>
                      <a:noFill/>
                    </a:lnT>
                    <a:lnB>
                      <a:noFill/>
                    </a:lnB>
                    <a:lnTlToBr>
                      <a:noFill/>
                    </a:lnTlToBr>
                    <a:lnBlToTr>
                      <a:noFill/>
                    </a:lnBlToTr>
                    <a:noFill/>
                  </a:tcPr>
                </a:tc>
              </a:tr>
              <a:tr h="1255713">
                <a:tc gridSpan="2">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pt-BR" sz="3200" b="0" i="0" u="none" strike="noStrike" cap="none" normalizeH="0" baseline="0" dirty="0">
                          <a:ln>
                            <a:noFill/>
                          </a:ln>
                          <a:solidFill>
                            <a:schemeClr val="tx1"/>
                          </a:solidFill>
                          <a:effectLst/>
                          <a:latin typeface="Times New Roman" charset="0"/>
                          <a:ea typeface="MS PGothic" charset="0"/>
                          <a:cs typeface="Arial" charset="0"/>
                        </a:rPr>
                        <a:t> </a:t>
                      </a:r>
                      <a:r>
                        <a:rPr kumimoji="0" lang="pt-BR" sz="3200" b="0" i="0" u="none" strike="noStrike" cap="none" normalizeH="0" baseline="0" dirty="0" smtClean="0">
                          <a:ln>
                            <a:noFill/>
                          </a:ln>
                          <a:solidFill>
                            <a:schemeClr val="tx1"/>
                          </a:solidFill>
                          <a:effectLst/>
                          <a:latin typeface="Times New Roman" charset="0"/>
                          <a:ea typeface="MS PGothic" charset="0"/>
                          <a:cs typeface="Arial" charset="0"/>
                        </a:rPr>
                        <a:t>Código </a:t>
                      </a:r>
                      <a:r>
                        <a:rPr kumimoji="0" lang="pt-BR" sz="3200" b="0" i="0" u="none" strike="noStrike" cap="none" normalizeH="0" baseline="0" dirty="0">
                          <a:ln>
                            <a:noFill/>
                          </a:ln>
                          <a:solidFill>
                            <a:schemeClr val="tx1"/>
                          </a:solidFill>
                          <a:effectLst/>
                          <a:latin typeface="Times New Roman" charset="0"/>
                          <a:ea typeface="MS PGothic" charset="0"/>
                          <a:cs typeface="Arial" charset="0"/>
                        </a:rPr>
                        <a:t>de melhores práticas de governança corporativa segundo o IBGC</a:t>
                      </a:r>
                    </a:p>
                  </a:txBody>
                  <a:tcPr horzOverflow="overflow">
                    <a:lnL>
                      <a:noFill/>
                    </a:lnL>
                    <a:lnR>
                      <a:noFill/>
                    </a:lnR>
                    <a:lnT>
                      <a:noFill/>
                    </a:lnT>
                    <a:lnB>
                      <a:noFill/>
                    </a:lnB>
                    <a:lnTlToBr>
                      <a:noFill/>
                    </a:lnTlToBr>
                    <a:lnBlToTr>
                      <a:noFill/>
                    </a:lnBlToTr>
                    <a:noFill/>
                  </a:tcPr>
                </a:tc>
                <a:tc hMerge="1">
                  <a:txBody>
                    <a:bodyPr/>
                    <a:lstStyle/>
                    <a:p>
                      <a:endParaRPr lang="en-US"/>
                    </a:p>
                  </a:txBody>
                  <a:tcPr/>
                </a:tc>
              </a:tr>
            </a:tbl>
          </a:graphicData>
        </a:graphic>
      </p:graphicFrame>
    </p:spTree>
    <p:extLst>
      <p:ext uri="{BB962C8B-B14F-4D97-AF65-F5344CB8AC3E}">
        <p14:creationId xmlns:p14="http://schemas.microsoft.com/office/powerpoint/2010/main" val="18352601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828800" y="404664"/>
            <a:ext cx="7315200" cy="762000"/>
          </a:xfrm>
          <a:prstGeom prst="rect">
            <a:avLst/>
          </a:prstGeom>
          <a:noFill/>
          <a:ln w="9525">
            <a:noFill/>
            <a:miter lim="800000"/>
            <a:headEnd/>
            <a:tailEnd/>
          </a:ln>
          <a:effectLst/>
        </p:spPr>
        <p:txBody>
          <a:bodyPr/>
          <a:lstStyle/>
          <a:p>
            <a:pPr algn="ctr"/>
            <a:r>
              <a:rPr lang="pt-BR" sz="4000" b="1" dirty="0" smtClean="0">
                <a:solidFill>
                  <a:srgbClr val="003366"/>
                </a:solidFill>
                <a:effectLst>
                  <a:outerShdw blurRad="38100" dist="38100" dir="2700000" algn="tl">
                    <a:srgbClr val="DDDDDD"/>
                  </a:outerShdw>
                </a:effectLst>
              </a:rPr>
              <a:t> O 	que é um Alicerce </a:t>
            </a:r>
            <a:r>
              <a:rPr lang="pt-BR" sz="4000" b="1" dirty="0">
                <a:solidFill>
                  <a:srgbClr val="003366"/>
                </a:solidFill>
                <a:effectLst>
                  <a:outerShdw blurRad="38100" dist="38100" dir="2700000" algn="tl">
                    <a:srgbClr val="DDDDDD"/>
                  </a:outerShdw>
                </a:effectLst>
              </a:rPr>
              <a:t>de </a:t>
            </a:r>
            <a:r>
              <a:rPr lang="pt-BR" sz="4000" b="1" dirty="0" smtClean="0">
                <a:solidFill>
                  <a:srgbClr val="003366"/>
                </a:solidFill>
                <a:effectLst>
                  <a:outerShdw blurRad="38100" dist="38100" dir="2700000" algn="tl">
                    <a:srgbClr val="DDDDDD"/>
                  </a:outerShdw>
                </a:effectLst>
              </a:rPr>
              <a:t>execução?</a:t>
            </a:r>
            <a:endParaRPr lang="pt-BR" sz="4000" dirty="0">
              <a:solidFill>
                <a:schemeClr val="tx2"/>
              </a:solidFill>
            </a:endParaRPr>
          </a:p>
        </p:txBody>
      </p:sp>
      <p:sp>
        <p:nvSpPr>
          <p:cNvPr id="5" name="Rectangle 5"/>
          <p:cNvSpPr txBox="1">
            <a:spLocks noChangeArrowheads="1"/>
          </p:cNvSpPr>
          <p:nvPr/>
        </p:nvSpPr>
        <p:spPr bwMode="auto">
          <a:xfrm>
            <a:off x="395536" y="1844824"/>
            <a:ext cx="8382000" cy="4495800"/>
          </a:xfrm>
          <a:prstGeom prst="rect">
            <a:avLst/>
          </a:prstGeom>
          <a:noFill/>
          <a:ln w="9525">
            <a:noFill/>
            <a:miter lim="800000"/>
            <a:headEnd/>
            <a:tailEnd/>
          </a:ln>
        </p:spPr>
        <p:txBody>
          <a:bodyPr/>
          <a:lstStyle>
            <a:lvl1pPr indent="539750">
              <a:defRPr sz="3600">
                <a:solidFill>
                  <a:schemeClr val="tx1"/>
                </a:solidFill>
                <a:latin typeface="Times New Roman" charset="0"/>
                <a:ea typeface="MS PGothic" charset="0"/>
                <a:cs typeface="MS PGothic" charset="0"/>
              </a:defRPr>
            </a:lvl1pPr>
            <a:lvl2pPr marL="742950" indent="-285750">
              <a:defRPr sz="3600">
                <a:solidFill>
                  <a:schemeClr val="tx1"/>
                </a:solidFill>
                <a:latin typeface="Times New Roman" charset="0"/>
                <a:ea typeface="MS PGothic" charset="0"/>
                <a:cs typeface="MS PGothic" charset="0"/>
              </a:defRPr>
            </a:lvl2pPr>
            <a:lvl3pPr marL="1143000" indent="-228600">
              <a:defRPr sz="3600">
                <a:solidFill>
                  <a:schemeClr val="tx1"/>
                </a:solidFill>
                <a:latin typeface="Times New Roman" charset="0"/>
                <a:ea typeface="MS PGothic" charset="0"/>
                <a:cs typeface="MS PGothic" charset="0"/>
              </a:defRPr>
            </a:lvl3pPr>
            <a:lvl4pPr marL="1600200" indent="-228600">
              <a:defRPr sz="3600">
                <a:solidFill>
                  <a:schemeClr val="tx1"/>
                </a:solidFill>
                <a:latin typeface="Times New Roman" charset="0"/>
                <a:ea typeface="MS PGothic" charset="0"/>
                <a:cs typeface="MS PGothic" charset="0"/>
              </a:defRPr>
            </a:lvl4pPr>
            <a:lvl5pPr marL="2057400" indent="-228600">
              <a:defRPr sz="36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imes New Roman" charset="0"/>
                <a:ea typeface="MS PGothic" charset="0"/>
                <a:cs typeface="MS PGothic" charset="0"/>
              </a:defRPr>
            </a:lvl9pPr>
          </a:lstStyle>
          <a:p>
            <a:pPr algn="just">
              <a:spcBef>
                <a:spcPct val="20000"/>
              </a:spcBef>
            </a:pPr>
            <a:r>
              <a:rPr lang="pt-BR" sz="3200" dirty="0" smtClean="0">
                <a:cs typeface="Arial" charset="0"/>
              </a:rPr>
              <a:t>Um Alicerce </a:t>
            </a:r>
            <a:r>
              <a:rPr lang="pt-BR" sz="3200" dirty="0">
                <a:cs typeface="Arial" charset="0"/>
              </a:rPr>
              <a:t>de E</a:t>
            </a:r>
            <a:r>
              <a:rPr lang="pt-BR" sz="3200" dirty="0" smtClean="0">
                <a:cs typeface="Arial" charset="0"/>
              </a:rPr>
              <a:t>xecução </a:t>
            </a:r>
            <a:r>
              <a:rPr lang="pt-BR" sz="3200" dirty="0">
                <a:cs typeface="Arial" charset="0"/>
              </a:rPr>
              <a:t>digitaliza processos rotineiros de modo a conferir confiabilidade e previsibilidade aos processos que precisam funcionar direito</a:t>
            </a:r>
            <a:r>
              <a:rPr lang="pt-BR" sz="3200" dirty="0" smtClean="0">
                <a:cs typeface="Arial" charset="0"/>
              </a:rPr>
              <a:t>.</a:t>
            </a:r>
          </a:p>
          <a:p>
            <a:pPr algn="just">
              <a:spcBef>
                <a:spcPct val="20000"/>
              </a:spcBef>
            </a:pPr>
            <a:r>
              <a:rPr lang="pt-BR" sz="3200" dirty="0" smtClean="0">
                <a:cs typeface="Arial" charset="0"/>
              </a:rPr>
              <a:t>As melhores empresas vão além dos processos rotineiros e digitalizam capacidades que a distinguem da concorrência.</a:t>
            </a:r>
            <a:endParaRPr lang="pt-BR" sz="3200" dirty="0">
              <a:cs typeface="Arial" charset="0"/>
            </a:endParaRPr>
          </a:p>
        </p:txBody>
      </p:sp>
    </p:spTree>
    <p:extLst>
      <p:ext uri="{BB962C8B-B14F-4D97-AF65-F5344CB8AC3E}">
        <p14:creationId xmlns:p14="http://schemas.microsoft.com/office/powerpoint/2010/main" val="102930947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6Um_8zioEGxqaq7XRlmr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D.CpIkrVEiwv5QR.eRU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143fCNZ0cUCpu33V5Ir9dQ"/>
</p:tagLst>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5375</TotalTime>
  <Words>5695</Words>
  <Application>Microsoft Macintosh PowerPoint</Application>
  <PresentationFormat>On-screen Show (4:3)</PresentationFormat>
  <Paragraphs>564</Paragraphs>
  <Slides>62</Slides>
  <Notes>39</Notes>
  <HiddenSlides>0</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62</vt:i4>
      </vt:variant>
    </vt:vector>
  </HeadingPairs>
  <TitlesOfParts>
    <vt:vector size="66" baseType="lpstr">
      <vt:lpstr>Design padrão</vt:lpstr>
      <vt:lpstr>Document</vt:lpstr>
      <vt:lpstr>Imagem de bitmap</vt:lpstr>
      <vt:lpstr>Drawing</vt:lpstr>
      <vt:lpstr>PowerPoint Presentation</vt:lpstr>
      <vt:lpstr>PowerPoint Presentation</vt:lpstr>
      <vt:lpstr>PowerPoint Presentation</vt:lpstr>
      <vt:lpstr>Revisão: Arquitetura Corporativa </vt:lpstr>
      <vt:lpstr>       Mapeamentos dos modelos</vt:lpstr>
      <vt:lpstr>Usabilidade dos modelos</vt:lpstr>
      <vt:lpstr>PowerPoint Presentation</vt:lpstr>
      <vt:lpstr>PowerPoint Presentation</vt:lpstr>
      <vt:lpstr>PowerPoint Presentation</vt:lpstr>
      <vt:lpstr>PowerPoint Presentation</vt:lpstr>
      <vt:lpstr>PowerPoint Presentation</vt:lpstr>
      <vt:lpstr> Você tem um bom  Alicerce de Execução? 1/2</vt:lpstr>
      <vt:lpstr> Você tem um bom  Alicerce de Execução? 2/2</vt:lpstr>
      <vt:lpstr>Maioria dos CIOs integra o board  mas não influência no negócio 1/3</vt:lpstr>
      <vt:lpstr>Maioria dos CIOs integra o board  mas não influência no negócio 2/3</vt:lpstr>
      <vt:lpstr>Maioria dos CIOs integra o board  mas não influência no negócio 3/3</vt:lpstr>
      <vt:lpstr>  O general H. Norman Scharwzkop observou certa vez: “A liderança é uma poderosa combinação entre estratégia e caráter. Mas se você precisar abrir mão de um deles, abra mão da estratégia”.</vt:lpstr>
      <vt:lpstr>PowerPoint Presentation</vt:lpstr>
      <vt:lpstr>Os quatro tipos gerais de  modelos operacionais</vt:lpstr>
      <vt:lpstr>PowerPoint Presentation</vt:lpstr>
      <vt:lpstr>PowerPoint Presentation</vt:lpstr>
      <vt:lpstr>DEFINA SEU MODELO OPERACIONA;</vt:lpstr>
      <vt:lpstr>Diferentes modelos operacionais preparam as  empresas para diferentes tipos de crescimento</vt:lpstr>
      <vt:lpstr>PowerPoint Presentation</vt:lpstr>
      <vt:lpstr>PowerPoint Presentation</vt:lpstr>
      <vt:lpstr>PowerPoint Presentation</vt:lpstr>
      <vt:lpstr>Seis Passos Fundamentais para  Repensar seu Alicerce de Execução</vt:lpstr>
      <vt:lpstr>VÍDEO: Você tem um bom Alicerce de  Execução ou Precisa de muito controle?</vt:lpstr>
      <vt:lpstr>PowerPoint Presentation</vt:lpstr>
      <vt:lpstr>EXERCÍCIOS1/3</vt:lpstr>
      <vt:lpstr>EXERCÍCIOS 2/3</vt:lpstr>
      <vt:lpstr>EXERCÍCIOS 3/3</vt:lpstr>
      <vt:lpstr>Implantando uma área de Arquitetura Empresarial</vt:lpstr>
      <vt:lpstr>Desafios para Implantação \ da Área de Arquitetura</vt:lpstr>
      <vt:lpstr>O desafio da mudança cultural</vt:lpstr>
      <vt:lpstr>O desafio da mudança  cultural</vt:lpstr>
      <vt:lpstr>A Implantação de uma área  de Arquitetura</vt:lpstr>
      <vt:lpstr>PowerPoint Presentation</vt:lpstr>
      <vt:lpstr>O escopo de atuação do time de arquitetura desenvolve um ciclo de atividades relacionados a estratégia, definição da arquitetura, liderança, governança e comunicação:</vt:lpstr>
      <vt:lpstr>Papéis e Responsabilidades</vt:lpstr>
      <vt:lpstr>Papéis e Responsabilidades  – Melhores Práticas </vt:lpstr>
      <vt:lpstr>Papéis e Responsabilidades –  Melhores Práticas </vt:lpstr>
      <vt:lpstr>Papéis e Responsabilidades –  Melhores Práticas </vt:lpstr>
      <vt:lpstr>Papéis e Responsabilidades –  Melhores Práticas</vt:lpstr>
      <vt:lpstr>Papéis e Responsabilidades –  Melhores Práticas</vt:lpstr>
      <vt:lpstr>Identificação de Perfis e  competências para Arquitetos</vt:lpstr>
      <vt:lpstr>Arquitetura em Silos vs.  Arquitetura Corporativa</vt:lpstr>
      <vt:lpstr>Os 4 Estágios de Maturidade  da Arquitetura Empresarial  </vt:lpstr>
      <vt:lpstr>Estágios de Maturidade  da Arquitetura</vt:lpstr>
      <vt:lpstr>Estágios de Maturidade  da Arquitetura</vt:lpstr>
      <vt:lpstr>PowerPoint Presentation</vt:lpstr>
      <vt:lpstr>Níveis de Maturidade em EA fonte: Gartner (Junho/2013)</vt:lpstr>
      <vt:lpstr>Capture and Model all Domains  of the Organization</vt:lpstr>
      <vt:lpstr>TOGAF Support</vt:lpstr>
      <vt:lpstr>Impact Analysis Reporting</vt:lpstr>
      <vt:lpstr>What if Analysis</vt:lpstr>
      <vt:lpstr>PowerPoint Presentation</vt:lpstr>
      <vt:lpstr>EXERCÍCIOS</vt:lpstr>
      <vt:lpstr>EXERCÍCIOS</vt:lpstr>
      <vt:lpstr>PowerPoint Presentation</vt:lpstr>
      <vt:lpstr>Mensagens Finais de Sucesso     </vt:lpstr>
      <vt:lpstr>PowerPoint Presentation</vt:lpstr>
    </vt:vector>
  </TitlesOfParts>
  <Company>RealTime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Thiago Amadeu</dc:creator>
  <cp:lastModifiedBy>Sergio Tanaka</cp:lastModifiedBy>
  <cp:revision>491</cp:revision>
  <dcterms:created xsi:type="dcterms:W3CDTF">2010-09-29T11:09:40Z</dcterms:created>
  <dcterms:modified xsi:type="dcterms:W3CDTF">2015-08-01T13:48:17Z</dcterms:modified>
</cp:coreProperties>
</file>